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78" r:id="rId2"/>
    <p:sldId id="479" r:id="rId3"/>
    <p:sldId id="395" r:id="rId4"/>
    <p:sldId id="464" r:id="rId5"/>
    <p:sldId id="468" r:id="rId6"/>
    <p:sldId id="481" r:id="rId7"/>
    <p:sldId id="462" r:id="rId8"/>
    <p:sldId id="396" r:id="rId9"/>
    <p:sldId id="485" r:id="rId10"/>
    <p:sldId id="471" r:id="rId11"/>
    <p:sldId id="469" r:id="rId12"/>
    <p:sldId id="491" r:id="rId13"/>
    <p:sldId id="397" r:id="rId14"/>
    <p:sldId id="466" r:id="rId15"/>
    <p:sldId id="484" r:id="rId16"/>
    <p:sldId id="482" r:id="rId17"/>
    <p:sldId id="475" r:id="rId18"/>
    <p:sldId id="398" r:id="rId19"/>
    <p:sldId id="476" r:id="rId20"/>
    <p:sldId id="492" r:id="rId21"/>
    <p:sldId id="487" r:id="rId22"/>
    <p:sldId id="486" r:id="rId23"/>
    <p:sldId id="480" r:id="rId24"/>
  </p:sldIdLst>
  <p:sldSz cx="9144000" cy="5143500" type="screen16x9"/>
  <p:notesSz cx="6858000" cy="9144000"/>
  <p:custDataLst>
    <p:tags r:id="rId2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9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5FAF"/>
    <a:srgbClr val="E6E6E6"/>
    <a:srgbClr val="3C86AB"/>
    <a:srgbClr val="1A95B0"/>
    <a:srgbClr val="245891"/>
    <a:srgbClr val="BC1A2D"/>
    <a:srgbClr val="F16F4F"/>
    <a:srgbClr val="E54053"/>
    <a:srgbClr val="875DA2"/>
    <a:srgbClr val="1C98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1" autoAdjust="0"/>
    <p:restoredTop sz="47615"/>
  </p:normalViewPr>
  <p:slideViewPr>
    <p:cSldViewPr>
      <p:cViewPr varScale="1">
        <p:scale>
          <a:sx n="66" d="100"/>
          <a:sy n="66" d="100"/>
        </p:scale>
        <p:origin x="3168" y="176"/>
      </p:cViewPr>
      <p:guideLst>
        <p:guide orient="horz" pos="259"/>
        <p:guide pos="2880"/>
        <p:guide orient="horz" pos="1938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notesViewPr>
    <p:cSldViewPr showGuides="1">
      <p:cViewPr varScale="1">
        <p:scale>
          <a:sx n="82" d="100"/>
          <a:sy n="82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417458-47ED-4E65-8650-4DBA5C0CAAA9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7A718-FA5B-4B19-82BD-23A35F1A36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741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tiff>
</file>

<file path=ppt/media/image5.tiff>
</file>

<file path=ppt/media/image6.tiff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673B58EF-4ABD-40F4-ACA4-FE81D742E6DD}" type="datetimeFigureOut">
              <a:rPr lang="zh-CN" altLang="en-US" smtClean="0"/>
              <a:pPr/>
              <a:t>2020/11/27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A11FC198-2D83-4DFC-8CDD-7D23AF44D41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111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SVG/coords.html#TransformMatrixDefined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.com.cn/cssref/pr_transition-property.as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w3school.com.cn/cssref/pr_transition-delay.asp" TargetMode="External"/><Relationship Id="rId5" Type="http://schemas.openxmlformats.org/officeDocument/2006/relationships/hyperlink" Target="https://www.w3school.com.cn/cssref/pr_transition-timing-function.asp" TargetMode="External"/><Relationship Id="rId4" Type="http://schemas.openxmlformats.org/officeDocument/2006/relationships/hyperlink" Target="https://www.w3school.com.cn/cssref/pr_transition-duration.asp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.com.cn/cssref/pr_animation-name.asp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w3school.com.cn/cssref/pr_animation-delay.asp" TargetMode="External"/><Relationship Id="rId5" Type="http://schemas.openxmlformats.org/officeDocument/2006/relationships/hyperlink" Target="https://www.w3school.com.cn/cssref/pr_animation-timing-function.asp" TargetMode="External"/><Relationship Id="rId4" Type="http://schemas.openxmlformats.org/officeDocument/2006/relationships/hyperlink" Target="https://www.w3school.com.cn/cssref/pr_animation-duration.asp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.com.cn/cssref/pr_animation-iteration-count.asp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3school.com.cn/cssref/pr_animation-direction.asp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4289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9606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/>
              <a:t>什么是回流</a:t>
            </a:r>
          </a:p>
          <a:p>
            <a:r>
              <a:rPr lang="zh-CN" altLang="en-US" dirty="0"/>
              <a:t>当</a:t>
            </a:r>
            <a:r>
              <a:rPr lang="en" altLang="zh-CN" dirty="0"/>
              <a:t>render tree</a:t>
            </a:r>
            <a:r>
              <a:rPr lang="zh-CN" altLang="en-US" dirty="0"/>
              <a:t>中的一部分</a:t>
            </a:r>
            <a:r>
              <a:rPr lang="en-US" altLang="zh-CN" dirty="0"/>
              <a:t>(</a:t>
            </a:r>
            <a:r>
              <a:rPr lang="zh-CN" altLang="en-US" dirty="0"/>
              <a:t>或全部</a:t>
            </a:r>
            <a:r>
              <a:rPr lang="en-US" altLang="zh-CN" dirty="0"/>
              <a:t>)</a:t>
            </a:r>
            <a:r>
              <a:rPr lang="zh-CN" altLang="en-US" dirty="0"/>
              <a:t>因为元素的规模尺寸，布局，隐藏等改变而需要重新构建。这就称为回流</a:t>
            </a:r>
            <a:r>
              <a:rPr lang="en-US" altLang="zh-CN" dirty="0"/>
              <a:t>(</a:t>
            </a:r>
            <a:r>
              <a:rPr lang="en" altLang="zh-CN" dirty="0"/>
              <a:t>reflow)</a:t>
            </a:r>
            <a:r>
              <a:rPr lang="zh-CN" altLang="en" dirty="0"/>
              <a:t>。</a:t>
            </a:r>
            <a:r>
              <a:rPr lang="zh-CN" altLang="en-US" dirty="0"/>
              <a:t>每个页面至少需要一次回流，就是在页面第一次加载的时候，这时候是一定会发生回流的，因为要构建</a:t>
            </a:r>
            <a:r>
              <a:rPr lang="en" altLang="zh-CN" dirty="0"/>
              <a:t>render tree</a:t>
            </a:r>
            <a:r>
              <a:rPr lang="zh-CN" altLang="en" dirty="0"/>
              <a:t>。</a:t>
            </a:r>
            <a:r>
              <a:rPr lang="zh-CN" altLang="en-US" dirty="0"/>
              <a:t>在回流的时候，浏览器会使渲染树中受到影响的部分失效，并重新构造这部分渲染树，完成回流后，浏览器会重新绘制受影响的部分到屏幕中，该过程成为重绘。</a:t>
            </a:r>
          </a:p>
          <a:p>
            <a:r>
              <a:rPr lang="zh-CN" altLang="en-US" b="1" dirty="0"/>
              <a:t>什么是重绘</a:t>
            </a:r>
          </a:p>
          <a:p>
            <a:r>
              <a:rPr lang="zh-CN" altLang="en-US" dirty="0"/>
              <a:t>当</a:t>
            </a:r>
            <a:r>
              <a:rPr lang="en" altLang="zh-CN" dirty="0"/>
              <a:t>render tree</a:t>
            </a:r>
            <a:r>
              <a:rPr lang="zh-CN" altLang="en-US" dirty="0"/>
              <a:t>中的一些元素需要更新属性，而这些属性只是影响元素的外观，风格，而不会影响布局的，比如</a:t>
            </a:r>
            <a:r>
              <a:rPr lang="en" altLang="zh-CN" dirty="0"/>
              <a:t>background-color</a:t>
            </a:r>
            <a:r>
              <a:rPr lang="zh-CN" altLang="en" dirty="0"/>
              <a:t>。</a:t>
            </a:r>
            <a:r>
              <a:rPr lang="zh-CN" altLang="en-US" dirty="0"/>
              <a:t>则就叫称为重绘。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8305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浏览器的显示频率是</a:t>
            </a:r>
            <a:r>
              <a:rPr lang="en-US" altLang="zh-CN" dirty="0"/>
              <a:t>16.7</a:t>
            </a:r>
            <a:r>
              <a:rPr lang="en" altLang="zh-CN" dirty="0" err="1"/>
              <a:t>ms</a:t>
            </a:r>
            <a:r>
              <a:rPr lang="zh-CN" altLang="en-US" dirty="0"/>
              <a:t>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1s/60=16.67ms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20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时，</a:t>
            </a:r>
            <a:r>
              <a:rPr lang="en" altLang="zh-CN" dirty="0" err="1"/>
              <a:t>setTimeout</a:t>
            </a:r>
            <a:r>
              <a:rPr lang="zh-CN" altLang="en-US" dirty="0"/>
              <a:t>调用回调函数在内存中将图像的属性进行了修改，但是此时浏览器下次刷新是在 </a:t>
            </a:r>
            <a:r>
              <a:rPr lang="en-US" altLang="zh-CN" dirty="0"/>
              <a:t>33.2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的时候，所以 </a:t>
            </a:r>
            <a:r>
              <a:rPr lang="en-US" altLang="zh-CN" dirty="0"/>
              <a:t>20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修改的图像没有更新到屏幕上。 而到了 </a:t>
            </a:r>
            <a:r>
              <a:rPr lang="en-US" altLang="zh-CN" dirty="0"/>
              <a:t>30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的时候，</a:t>
            </a:r>
            <a:r>
              <a:rPr lang="en" altLang="zh-CN" dirty="0" err="1"/>
              <a:t>setTimeout</a:t>
            </a:r>
            <a:r>
              <a:rPr lang="zh-CN" altLang="en-US" dirty="0"/>
              <a:t>又一次调用回调函数并改变了内存中图像的属性，之后浏览器就刷新了，</a:t>
            </a:r>
            <a:r>
              <a:rPr lang="en-US" altLang="zh-CN" dirty="0"/>
              <a:t>20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更新的状态被 </a:t>
            </a:r>
            <a:r>
              <a:rPr lang="en-US" altLang="zh-CN" dirty="0"/>
              <a:t>30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的图像覆盖了，屏幕上展示的是 </a:t>
            </a:r>
            <a:r>
              <a:rPr lang="en-US" altLang="zh-CN" dirty="0"/>
              <a:t>30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时的图像，所以 </a:t>
            </a:r>
            <a:r>
              <a:rPr lang="en-US" altLang="zh-CN" dirty="0"/>
              <a:t>20</a:t>
            </a:r>
            <a:r>
              <a:rPr lang="en" altLang="zh-CN" dirty="0" err="1"/>
              <a:t>ms</a:t>
            </a:r>
            <a:r>
              <a:rPr lang="en" altLang="zh-CN" dirty="0"/>
              <a:t> </a:t>
            </a:r>
            <a:r>
              <a:rPr lang="zh-CN" altLang="en-US" dirty="0"/>
              <a:t>的这一帧就丢失了。丢失的帧多了，画面就卡顿了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4136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567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0232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1463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573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其中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ip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表示其实关键帧，一般为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op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表示动画的结束关键帧，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fr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表示帧率，所以动画时间等于：</a:t>
            </a:r>
            <a:r>
              <a:rPr lang="en-US" altLang="zh-CN" dirty="0"/>
              <a:t>(</a:t>
            </a:r>
            <a:r>
              <a:rPr lang="en" altLang="zh-CN" dirty="0"/>
              <a:t>op-</a:t>
            </a:r>
            <a:r>
              <a:rPr lang="en" altLang="zh-CN" dirty="0" err="1"/>
              <a:t>ip</a:t>
            </a:r>
            <a:r>
              <a:rPr lang="en" altLang="zh-CN" dirty="0"/>
              <a:t>)/</a:t>
            </a:r>
            <a:r>
              <a:rPr lang="en" altLang="zh-CN" dirty="0" err="1"/>
              <a:t>fr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 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。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w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分别表示视图的宽和高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" altLang="zh-CN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object -&gt; </a:t>
            </a:r>
            <a:r>
              <a:rPr lang="en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assetes</a:t>
            </a:r>
            <a:endParaRPr lang="en" altLang="zh-CN" sz="1200" b="1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assetes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是一个数组，描述包含的所有资源</a:t>
            </a: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Id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 图片唯一识别的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id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图层获取图片的标识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w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图片的宽度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图片的高度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u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图片的路径，实际并未使用 例：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images/</a:t>
            </a: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图片的名称 例：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img_0.png/</a:t>
            </a: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layers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预合成层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14249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669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7489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前端动效： 如直播间礼物  </a:t>
            </a:r>
            <a:r>
              <a:rPr lang="en-US" altLang="zh-CN" dirty="0"/>
              <a:t>Cocos</a:t>
            </a:r>
            <a:r>
              <a:rPr lang="zh-CN" altLang="en-US" dirty="0"/>
              <a:t> </a:t>
            </a:r>
            <a:r>
              <a:rPr lang="en-US" altLang="zh-CN" dirty="0"/>
              <a:t>Egret</a:t>
            </a:r>
            <a:r>
              <a:rPr lang="zh-CN" altLang="en-US" dirty="0"/>
              <a:t> </a:t>
            </a:r>
            <a:r>
              <a:rPr lang="en-US" altLang="zh-CN" dirty="0"/>
              <a:t>U3D</a:t>
            </a:r>
            <a:r>
              <a:rPr lang="zh-CN" altLang="en-US" dirty="0"/>
              <a:t> </a:t>
            </a:r>
            <a:r>
              <a:rPr lang="en-US" altLang="zh-CN" dirty="0"/>
              <a:t>mp4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88496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91909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0954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 err="1">
                <a:effectLst/>
              </a:rPr>
              <a:t>Cpu</a:t>
            </a:r>
            <a:r>
              <a:rPr lang="zh-CN" altLang="en-US" dirty="0">
                <a:effectLst/>
              </a:rPr>
              <a:t>占用率</a:t>
            </a:r>
            <a:endParaRPr lang="en-US" altLang="zh-CN" dirty="0">
              <a:effectLst/>
            </a:endParaRPr>
          </a:p>
          <a:p>
            <a:r>
              <a:rPr lang="en" altLang="zh-CN" sz="1200" dirty="0"/>
              <a:t>Graphics</a:t>
            </a:r>
            <a:r>
              <a:rPr lang="zh-CN" altLang="en-US" sz="1200" dirty="0"/>
              <a:t> 图像处理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0983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230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1125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matrix(, , , , , ) 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：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以一个含六值的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(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a,b,c,d,e,f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)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3"/>
              </a:rPr>
              <a:t>变换矩阵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的形式指定一个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2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变换，相当于直接应用一个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[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 b c d e f]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变换矩阵。就是基于水平方向（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轴）和垂直方向（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轴）重新定位元素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此属性值使用涉及到数学中的矩阵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129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当大家开始做</a:t>
            </a:r>
            <a:r>
              <a:rPr lang="en" altLang="zh-CN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css3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动画的时候，了解贝塞尔曲线就成了不可或缺的。“贝赛尔曲线”是由法国数学家</a:t>
            </a:r>
            <a:r>
              <a:rPr lang="en" altLang="zh-CN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Pierre </a:t>
            </a:r>
            <a:r>
              <a:rPr lang="en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Bézier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所发明，由此为计算机矢量图形学奠定了基础。它的主要意义在于无论是直线或曲线都能在数学上予以描述。这里主要说贝塞尔曲线在</a:t>
            </a:r>
            <a:r>
              <a:rPr lang="en" altLang="zh-CN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css3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中的运用，三次方公式，四个点确定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3" tooltip="CSS3 transition-property 属性"/>
              </a:rPr>
              <a:t>transition-property</a:t>
            </a:r>
            <a:r>
              <a:rPr lang="zh-CN" altLang="en-US" dirty="0">
                <a:effectLst/>
              </a:rPr>
              <a:t>规定设置过渡效果的 </a:t>
            </a:r>
            <a:r>
              <a:rPr lang="en" altLang="zh-CN" dirty="0">
                <a:effectLst/>
              </a:rPr>
              <a:t>CSS </a:t>
            </a:r>
            <a:r>
              <a:rPr lang="zh-CN" altLang="en-US" dirty="0">
                <a:effectLst/>
              </a:rPr>
              <a:t>属性的名称。</a:t>
            </a:r>
            <a:endParaRPr lang="en-US" altLang="zh-CN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4" tooltip="CSS3 transition-duration 属性"/>
              </a:rPr>
              <a:t>transition-duration</a:t>
            </a:r>
            <a:r>
              <a:rPr lang="zh-CN" altLang="en-US" dirty="0">
                <a:effectLst/>
              </a:rPr>
              <a:t>规定完成过渡效果需要多少秒或毫秒。</a:t>
            </a:r>
            <a:endParaRPr lang="en-US" altLang="zh-CN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5" tooltip="CSS3 transition-timing-function 属性"/>
              </a:rPr>
              <a:t>transition-timing-function</a:t>
            </a:r>
            <a:r>
              <a:rPr lang="zh-CN" altLang="en-US" dirty="0">
                <a:effectLst/>
              </a:rPr>
              <a:t>规定速度效果的速度曲线。</a:t>
            </a:r>
            <a:endParaRPr lang="en-US" altLang="zh-CN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6" tooltip="CSS3 transition-delay 属性"/>
              </a:rPr>
              <a:t>transition-delay</a:t>
            </a:r>
            <a:r>
              <a:rPr lang="zh-CN" altLang="en-US" dirty="0">
                <a:effectLst/>
              </a:rPr>
              <a:t>定义过渡效果何时开始</a:t>
            </a:r>
            <a:endParaRPr lang="zh-CN" altLang="en-US" sz="1200" b="1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5317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3" tooltip="CSS3 animation-name 属性"/>
              </a:rPr>
              <a:t>animation-name</a:t>
            </a:r>
            <a:r>
              <a:rPr lang="zh-CN" altLang="en-US" dirty="0">
                <a:effectLst/>
              </a:rPr>
              <a:t>规定需要绑定到选择器的 </a:t>
            </a:r>
            <a:r>
              <a:rPr lang="en" altLang="zh-CN" dirty="0">
                <a:effectLst/>
              </a:rPr>
              <a:t>keyframe </a:t>
            </a:r>
            <a:r>
              <a:rPr lang="zh-CN" altLang="en-US" dirty="0">
                <a:effectLst/>
              </a:rPr>
              <a:t>名称</a:t>
            </a:r>
            <a:endParaRPr lang="en-US" altLang="zh-CN" dirty="0">
              <a:effectLst/>
            </a:endParaRPr>
          </a:p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4" tooltip="CSS3 animation-duration 属性"/>
              </a:rPr>
              <a:t>animation-duration</a:t>
            </a:r>
            <a:r>
              <a:rPr lang="zh-CN" altLang="en-US" dirty="0">
                <a:effectLst/>
              </a:rPr>
              <a:t>规定完成动画所花费的时间，以秒或毫秒计。</a:t>
            </a:r>
            <a:endParaRPr lang="en-US" altLang="zh-CN" dirty="0">
              <a:effectLst/>
            </a:endParaRPr>
          </a:p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5" tooltip="CSS3 animation-timing-function 属性"/>
              </a:rPr>
              <a:t>animation-timing-function</a:t>
            </a:r>
            <a:r>
              <a:rPr lang="zh-CN" altLang="en-US" dirty="0">
                <a:effectLst/>
              </a:rPr>
              <a:t>规定动画的速度曲线。</a:t>
            </a:r>
            <a:endParaRPr lang="en-US" altLang="zh-CN" dirty="0">
              <a:effectLst/>
            </a:endParaRPr>
          </a:p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6" tooltip="CSS3 animation-delay 属性"/>
              </a:rPr>
              <a:t>animation-delay</a:t>
            </a:r>
            <a:r>
              <a:rPr lang="zh-CN" altLang="en-US" dirty="0">
                <a:effectLst/>
              </a:rPr>
              <a:t>规定在动画开始之前的延迟。</a:t>
            </a:r>
            <a:endParaRPr lang="en-US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5604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3" tooltip="CSS3 animation-iteration-count 属性"/>
              </a:rPr>
              <a:t>animation-iteration-count</a:t>
            </a:r>
            <a:r>
              <a:rPr lang="zh-CN" altLang="en-US" dirty="0">
                <a:effectLst/>
              </a:rPr>
              <a:t>规定动画应该播放的次数。</a:t>
            </a:r>
            <a:endParaRPr lang="en-US" altLang="zh-CN" dirty="0">
              <a:effectLst/>
            </a:endParaRPr>
          </a:p>
          <a:p>
            <a:r>
              <a:rPr lang="en-US" altLang="zh-CN" dirty="0">
                <a:effectLst/>
              </a:rPr>
              <a:t>	</a:t>
            </a:r>
            <a:r>
              <a:rPr lang="en" altLang="zh-CN" i="1" dirty="0">
                <a:effectLst/>
              </a:rPr>
              <a:t>n</a:t>
            </a:r>
            <a:r>
              <a:rPr lang="zh-CN" altLang="en-US" dirty="0">
                <a:effectLst/>
              </a:rPr>
              <a:t>定义动画播放次数的数值。</a:t>
            </a:r>
            <a:endParaRPr lang="en-US" altLang="zh-CN" sz="1200" u="none" strike="noStrike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-US" altLang="zh-CN" sz="1200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	</a:t>
            </a:r>
            <a:r>
              <a:rPr lang="en" altLang="zh-CN" dirty="0">
                <a:effectLst/>
              </a:rPr>
              <a:t>infinite</a:t>
            </a:r>
            <a:r>
              <a:rPr lang="zh-CN" altLang="en-US" dirty="0">
                <a:effectLst/>
              </a:rPr>
              <a:t>规定动画应该无限次播放。</a:t>
            </a:r>
            <a:endParaRPr lang="en-US" altLang="zh-CN" dirty="0">
              <a:effectLst/>
            </a:endParaRPr>
          </a:p>
          <a:p>
            <a:r>
              <a:rPr lang="en" altLang="zh-CN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  <a:hlinkClick r:id="rId4" tooltip="CSS3 animation-direction 属性"/>
              </a:rPr>
              <a:t>animation-direction</a:t>
            </a:r>
            <a:r>
              <a:rPr lang="zh-CN" altLang="en-US" dirty="0">
                <a:effectLst/>
              </a:rPr>
              <a:t>规定是否应该轮流反向播放动画。</a:t>
            </a:r>
            <a:endParaRPr lang="en-US" altLang="zh-CN" dirty="0">
              <a:effectLst/>
            </a:endParaRPr>
          </a:p>
          <a:p>
            <a:r>
              <a:rPr lang="en-US" altLang="zh-CN" dirty="0">
                <a:effectLst/>
              </a:rPr>
              <a:t>	</a:t>
            </a:r>
            <a:r>
              <a:rPr lang="en" altLang="zh-CN" dirty="0">
                <a:effectLst/>
              </a:rPr>
              <a:t>normal</a:t>
            </a:r>
            <a:r>
              <a:rPr lang="zh-CN" altLang="en-US" dirty="0">
                <a:effectLst/>
              </a:rPr>
              <a:t>默认值。动画应该正常播放。</a:t>
            </a:r>
            <a:endParaRPr lang="en-US" altLang="zh-CN" dirty="0">
              <a:effectLst/>
            </a:endParaRPr>
          </a:p>
          <a:p>
            <a:r>
              <a:rPr lang="en-US" altLang="zh-CN" dirty="0">
                <a:effectLst/>
              </a:rPr>
              <a:t>	</a:t>
            </a:r>
            <a:r>
              <a:rPr lang="en" altLang="zh-CN" dirty="0">
                <a:effectLst/>
              </a:rPr>
              <a:t>alternate</a:t>
            </a:r>
            <a:r>
              <a:rPr lang="zh-CN" altLang="en-US" dirty="0">
                <a:effectLst/>
              </a:rPr>
              <a:t>动画应该轮流反向播放。</a:t>
            </a:r>
            <a:endParaRPr lang="en-US" altLang="zh-CN" dirty="0">
              <a:effectLst/>
            </a:endParaRPr>
          </a:p>
          <a:p>
            <a:endParaRPr lang="en-US" altLang="zh-CN" dirty="0">
              <a:effectLst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animation-play-state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属性规定动画正在运行还是暂停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微软雅黑" pitchFamily="34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	</a:t>
            </a:r>
            <a:r>
              <a:rPr lang="en" altLang="zh-CN" dirty="0">
                <a:effectLst/>
              </a:rPr>
              <a:t>paused</a:t>
            </a:r>
            <a:r>
              <a:rPr lang="zh-CN" altLang="en-US" dirty="0">
                <a:effectLst/>
              </a:rPr>
              <a:t>规定动画已暂停。</a:t>
            </a:r>
            <a:endParaRPr lang="en-US" altLang="zh-CN" dirty="0">
              <a:effectLst/>
            </a:endParaRPr>
          </a:p>
          <a:p>
            <a:r>
              <a:rPr lang="en-US" altLang="zh-CN" dirty="0">
                <a:effectLst/>
              </a:rPr>
              <a:t>	</a:t>
            </a:r>
            <a:r>
              <a:rPr lang="en" altLang="zh-CN" dirty="0">
                <a:effectLst/>
              </a:rPr>
              <a:t>running</a:t>
            </a:r>
            <a:r>
              <a:rPr lang="zh-CN" altLang="en-US" dirty="0">
                <a:effectLst/>
              </a:rPr>
              <a:t>规定动画正在播放。</a:t>
            </a:r>
            <a:endParaRPr lang="en-US" altLang="zh-CN" dirty="0">
              <a:effectLst/>
            </a:endParaRPr>
          </a:p>
          <a:p>
            <a:endParaRPr lang="en" altLang="zh-CN" dirty="0">
              <a:effectLst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animation-fill-mode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微软雅黑" pitchFamily="34" charset="-122"/>
                <a:cs typeface="+mn-cs"/>
              </a:rPr>
              <a:t>属性规定动画在播放之前或之后，其动画效果是否可见。</a:t>
            </a:r>
            <a:endParaRPr lang="en" altLang="zh-CN" dirty="0">
              <a:effectLst/>
            </a:endParaRPr>
          </a:p>
          <a:p>
            <a:pPr lvl="1"/>
            <a:r>
              <a:rPr lang="en" altLang="zh-CN" dirty="0">
                <a:effectLst/>
              </a:rPr>
              <a:t>none</a:t>
            </a:r>
            <a:r>
              <a:rPr lang="zh-CN" altLang="en-US" dirty="0">
                <a:effectLst/>
              </a:rPr>
              <a:t>不改变默认行为。</a:t>
            </a:r>
            <a:endParaRPr lang="en-US" altLang="zh-CN" dirty="0">
              <a:effectLst/>
            </a:endParaRPr>
          </a:p>
          <a:p>
            <a:pPr lvl="1"/>
            <a:r>
              <a:rPr lang="en" altLang="zh-CN" dirty="0">
                <a:effectLst/>
              </a:rPr>
              <a:t>forwards</a:t>
            </a:r>
            <a:r>
              <a:rPr lang="zh-CN" altLang="en-US" dirty="0">
                <a:effectLst/>
              </a:rPr>
              <a:t>当动画完成后，保持最后一个属性值（在最后一个关键帧中定义）。</a:t>
            </a:r>
            <a:endParaRPr lang="en-US" altLang="zh-CN" dirty="0">
              <a:effectLst/>
            </a:endParaRPr>
          </a:p>
          <a:p>
            <a:pPr lvl="1"/>
            <a:r>
              <a:rPr lang="en" altLang="zh-CN" dirty="0">
                <a:effectLst/>
              </a:rPr>
              <a:t>backwards</a:t>
            </a:r>
            <a:r>
              <a:rPr lang="zh-CN" altLang="en-US" dirty="0">
                <a:effectLst/>
              </a:rPr>
              <a:t>在 </a:t>
            </a:r>
            <a:r>
              <a:rPr lang="en" altLang="zh-CN" dirty="0">
                <a:effectLst/>
              </a:rPr>
              <a:t>animation-delay </a:t>
            </a:r>
            <a:r>
              <a:rPr lang="zh-CN" altLang="en-US" dirty="0">
                <a:effectLst/>
              </a:rPr>
              <a:t>所指定的一段时间内，在动画显示之前，应用开始属性值（在第一个关键帧中定义）。</a:t>
            </a:r>
            <a:endParaRPr lang="en-US" altLang="zh-CN" dirty="0">
              <a:effectLst/>
            </a:endParaRPr>
          </a:p>
          <a:p>
            <a:pPr lvl="1"/>
            <a:r>
              <a:rPr lang="en" altLang="zh-CN" dirty="0">
                <a:effectLst/>
              </a:rPr>
              <a:t>both</a:t>
            </a:r>
            <a:r>
              <a:rPr lang="zh-CN" altLang="en-US" dirty="0">
                <a:effectLst/>
              </a:rPr>
              <a:t>向前和向后填充模式都被应用。</a:t>
            </a:r>
          </a:p>
          <a:p>
            <a:pPr lvl="1"/>
            <a:endParaRPr lang="en-US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7638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208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9245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7021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2101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印品黑体" panose="00000500000000000000" pitchFamily="2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8164"/>
            <a:ext cx="9144000" cy="51435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印品黑体" panose="00000500000000000000" pitchFamily="2" charset="-122"/>
              <a:ea typeface="印品黑体" panose="00000500000000000000" pitchFamily="2" charset="-122"/>
              <a:sym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3004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577334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00539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7498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7937660" y="4904893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6577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95821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5622"/>
            <a:ext cx="9144001" cy="51491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8" r:id="rId3"/>
    <p:sldLayoutId id="2147483657" r:id="rId4"/>
    <p:sldLayoutId id="2147483659" r:id="rId5"/>
    <p:sldLayoutId id="2147483660" r:id="rId6"/>
    <p:sldLayoutId id="2147483661" r:id="rId7"/>
    <p:sldLayoutId id="2147483662" r:id="rId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itchFamily="34" charset="-122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5" Type="http://schemas.openxmlformats.org/officeDocument/2006/relationships/hyperlink" Target="http://web.chacuo.net/css3beziertool/" TargetMode="External"/><Relationship Id="rId4" Type="http://schemas.openxmlformats.org/officeDocument/2006/relationships/hyperlink" Target="https://cubic-bezier.com/#.17,.67,.83,.67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0"/>
          <p:cNvSpPr>
            <a:spLocks noEditPoints="1"/>
          </p:cNvSpPr>
          <p:nvPr/>
        </p:nvSpPr>
        <p:spPr bwMode="auto">
          <a:xfrm>
            <a:off x="1150938" y="3603626"/>
            <a:ext cx="823913" cy="623888"/>
          </a:xfrm>
          <a:custGeom>
            <a:avLst/>
            <a:gdLst>
              <a:gd name="T0" fmla="*/ 707 w 1214"/>
              <a:gd name="T1" fmla="*/ 918 h 918"/>
              <a:gd name="T2" fmla="*/ 708 w 1214"/>
              <a:gd name="T3" fmla="*/ 918 h 918"/>
              <a:gd name="T4" fmla="*/ 709 w 1214"/>
              <a:gd name="T5" fmla="*/ 918 h 918"/>
              <a:gd name="T6" fmla="*/ 710 w 1214"/>
              <a:gd name="T7" fmla="*/ 918 h 918"/>
              <a:gd name="T8" fmla="*/ 711 w 1214"/>
              <a:gd name="T9" fmla="*/ 918 h 918"/>
              <a:gd name="T10" fmla="*/ 711 w 1214"/>
              <a:gd name="T11" fmla="*/ 918 h 918"/>
              <a:gd name="T12" fmla="*/ 712 w 1214"/>
              <a:gd name="T13" fmla="*/ 918 h 918"/>
              <a:gd name="T14" fmla="*/ 713 w 1214"/>
              <a:gd name="T15" fmla="*/ 918 h 918"/>
              <a:gd name="T16" fmla="*/ 714 w 1214"/>
              <a:gd name="T17" fmla="*/ 918 h 918"/>
              <a:gd name="T18" fmla="*/ 714 w 1214"/>
              <a:gd name="T19" fmla="*/ 918 h 918"/>
              <a:gd name="T20" fmla="*/ 716 w 1214"/>
              <a:gd name="T21" fmla="*/ 918 h 918"/>
              <a:gd name="T22" fmla="*/ 716 w 1214"/>
              <a:gd name="T23" fmla="*/ 918 h 918"/>
              <a:gd name="T24" fmla="*/ 717 w 1214"/>
              <a:gd name="T25" fmla="*/ 918 h 918"/>
              <a:gd name="T26" fmla="*/ 718 w 1214"/>
              <a:gd name="T27" fmla="*/ 918 h 918"/>
              <a:gd name="T28" fmla="*/ 718 w 1214"/>
              <a:gd name="T29" fmla="*/ 918 h 918"/>
              <a:gd name="T30" fmla="*/ 719 w 1214"/>
              <a:gd name="T31" fmla="*/ 918 h 918"/>
              <a:gd name="T32" fmla="*/ 720 w 1214"/>
              <a:gd name="T33" fmla="*/ 918 h 918"/>
              <a:gd name="T34" fmla="*/ 721 w 1214"/>
              <a:gd name="T35" fmla="*/ 918 h 918"/>
              <a:gd name="T36" fmla="*/ 721 w 1214"/>
              <a:gd name="T37" fmla="*/ 918 h 918"/>
              <a:gd name="T38" fmla="*/ 723 w 1214"/>
              <a:gd name="T39" fmla="*/ 917 h 918"/>
              <a:gd name="T40" fmla="*/ 723 w 1214"/>
              <a:gd name="T41" fmla="*/ 917 h 918"/>
              <a:gd name="T42" fmla="*/ 724 w 1214"/>
              <a:gd name="T43" fmla="*/ 917 h 918"/>
              <a:gd name="T44" fmla="*/ 725 w 1214"/>
              <a:gd name="T45" fmla="*/ 917 h 918"/>
              <a:gd name="T46" fmla="*/ 725 w 1214"/>
              <a:gd name="T47" fmla="*/ 917 h 918"/>
              <a:gd name="T48" fmla="*/ 674 w 1214"/>
              <a:gd name="T49" fmla="*/ 915 h 918"/>
              <a:gd name="T50" fmla="*/ 826 w 1214"/>
              <a:gd name="T51" fmla="*/ 874 h 918"/>
              <a:gd name="T52" fmla="*/ 826 w 1214"/>
              <a:gd name="T53" fmla="*/ 874 h 918"/>
              <a:gd name="T54" fmla="*/ 827 w 1214"/>
              <a:gd name="T55" fmla="*/ 873 h 918"/>
              <a:gd name="T56" fmla="*/ 828 w 1214"/>
              <a:gd name="T57" fmla="*/ 873 h 918"/>
              <a:gd name="T58" fmla="*/ 828 w 1214"/>
              <a:gd name="T59" fmla="*/ 873 h 918"/>
              <a:gd name="T60" fmla="*/ 829 w 1214"/>
              <a:gd name="T61" fmla="*/ 872 h 918"/>
              <a:gd name="T62" fmla="*/ 830 w 1214"/>
              <a:gd name="T63" fmla="*/ 871 h 918"/>
              <a:gd name="T64" fmla="*/ 830 w 1214"/>
              <a:gd name="T65" fmla="*/ 871 h 918"/>
              <a:gd name="T66" fmla="*/ 831 w 1214"/>
              <a:gd name="T67" fmla="*/ 870 h 918"/>
              <a:gd name="T68" fmla="*/ 832 w 1214"/>
              <a:gd name="T69" fmla="*/ 870 h 918"/>
              <a:gd name="T70" fmla="*/ 832 w 1214"/>
              <a:gd name="T71" fmla="*/ 869 h 918"/>
              <a:gd name="T72" fmla="*/ 832 w 1214"/>
              <a:gd name="T73" fmla="*/ 869 h 918"/>
              <a:gd name="T74" fmla="*/ 833 w 1214"/>
              <a:gd name="T75" fmla="*/ 868 h 918"/>
              <a:gd name="T76" fmla="*/ 834 w 1214"/>
              <a:gd name="T77" fmla="*/ 868 h 918"/>
              <a:gd name="T78" fmla="*/ 834 w 1214"/>
              <a:gd name="T79" fmla="*/ 867 h 918"/>
              <a:gd name="T80" fmla="*/ 835 w 1214"/>
              <a:gd name="T81" fmla="*/ 866 h 918"/>
              <a:gd name="T82" fmla="*/ 835 w 1214"/>
              <a:gd name="T83" fmla="*/ 866 h 918"/>
              <a:gd name="T84" fmla="*/ 836 w 1214"/>
              <a:gd name="T85" fmla="*/ 866 h 918"/>
              <a:gd name="T86" fmla="*/ 837 w 1214"/>
              <a:gd name="T87" fmla="*/ 865 h 918"/>
              <a:gd name="T88" fmla="*/ 837 w 1214"/>
              <a:gd name="T89" fmla="*/ 864 h 918"/>
              <a:gd name="T90" fmla="*/ 838 w 1214"/>
              <a:gd name="T91" fmla="*/ 864 h 918"/>
              <a:gd name="T92" fmla="*/ 839 w 1214"/>
              <a:gd name="T93" fmla="*/ 863 h 918"/>
              <a:gd name="T94" fmla="*/ 839 w 1214"/>
              <a:gd name="T95" fmla="*/ 862 h 918"/>
              <a:gd name="T96" fmla="*/ 844 w 1214"/>
              <a:gd name="T97" fmla="*/ 858 h 918"/>
              <a:gd name="T98" fmla="*/ 1214 w 1214"/>
              <a:gd name="T99" fmla="*/ 737 h 918"/>
              <a:gd name="T100" fmla="*/ 0 w 1214"/>
              <a:gd name="T10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14" h="918">
                <a:moveTo>
                  <a:pt x="707" y="918"/>
                </a:moveTo>
                <a:cubicBezTo>
                  <a:pt x="707" y="918"/>
                  <a:pt x="707" y="918"/>
                  <a:pt x="707" y="918"/>
                </a:cubicBezTo>
                <a:cubicBezTo>
                  <a:pt x="707" y="918"/>
                  <a:pt x="707" y="918"/>
                  <a:pt x="707" y="918"/>
                </a:cubicBezTo>
                <a:cubicBezTo>
                  <a:pt x="707" y="918"/>
                  <a:pt x="707" y="918"/>
                  <a:pt x="707" y="918"/>
                </a:cubicBezTo>
                <a:moveTo>
                  <a:pt x="708" y="918"/>
                </a:moveTo>
                <a:cubicBezTo>
                  <a:pt x="708" y="918"/>
                  <a:pt x="708" y="918"/>
                  <a:pt x="708" y="918"/>
                </a:cubicBezTo>
                <a:cubicBezTo>
                  <a:pt x="708" y="918"/>
                  <a:pt x="708" y="918"/>
                  <a:pt x="708" y="918"/>
                </a:cubicBezTo>
                <a:moveTo>
                  <a:pt x="708" y="918"/>
                </a:moveTo>
                <a:cubicBezTo>
                  <a:pt x="708" y="918"/>
                  <a:pt x="708" y="918"/>
                  <a:pt x="708" y="918"/>
                </a:cubicBezTo>
                <a:cubicBezTo>
                  <a:pt x="708" y="918"/>
                  <a:pt x="708" y="918"/>
                  <a:pt x="708" y="918"/>
                </a:cubicBezTo>
                <a:moveTo>
                  <a:pt x="709" y="918"/>
                </a:moveTo>
                <a:cubicBezTo>
                  <a:pt x="709" y="918"/>
                  <a:pt x="709" y="918"/>
                  <a:pt x="709" y="918"/>
                </a:cubicBezTo>
                <a:cubicBezTo>
                  <a:pt x="709" y="918"/>
                  <a:pt x="709" y="918"/>
                  <a:pt x="709" y="918"/>
                </a:cubicBezTo>
                <a:moveTo>
                  <a:pt x="710" y="918"/>
                </a:moveTo>
                <a:cubicBezTo>
                  <a:pt x="710" y="918"/>
                  <a:pt x="710" y="918"/>
                  <a:pt x="710" y="918"/>
                </a:cubicBezTo>
                <a:cubicBezTo>
                  <a:pt x="710" y="918"/>
                  <a:pt x="710" y="918"/>
                  <a:pt x="710" y="918"/>
                </a:cubicBezTo>
                <a:moveTo>
                  <a:pt x="710" y="918"/>
                </a:moveTo>
                <a:cubicBezTo>
                  <a:pt x="710" y="918"/>
                  <a:pt x="710" y="918"/>
                  <a:pt x="710" y="918"/>
                </a:cubicBezTo>
                <a:cubicBezTo>
                  <a:pt x="710" y="918"/>
                  <a:pt x="710" y="918"/>
                  <a:pt x="710" y="918"/>
                </a:cubicBezTo>
                <a:moveTo>
                  <a:pt x="711" y="918"/>
                </a:moveTo>
                <a:cubicBezTo>
                  <a:pt x="711" y="918"/>
                  <a:pt x="711" y="918"/>
                  <a:pt x="711" y="918"/>
                </a:cubicBezTo>
                <a:cubicBezTo>
                  <a:pt x="711" y="918"/>
                  <a:pt x="711" y="918"/>
                  <a:pt x="711" y="918"/>
                </a:cubicBezTo>
                <a:moveTo>
                  <a:pt x="711" y="918"/>
                </a:moveTo>
                <a:cubicBezTo>
                  <a:pt x="711" y="918"/>
                  <a:pt x="711" y="918"/>
                  <a:pt x="711" y="918"/>
                </a:cubicBezTo>
                <a:cubicBezTo>
                  <a:pt x="711" y="918"/>
                  <a:pt x="711" y="918"/>
                  <a:pt x="711" y="918"/>
                </a:cubicBezTo>
                <a:moveTo>
                  <a:pt x="712" y="918"/>
                </a:moveTo>
                <a:cubicBezTo>
                  <a:pt x="712" y="918"/>
                  <a:pt x="712" y="918"/>
                  <a:pt x="712" y="918"/>
                </a:cubicBezTo>
                <a:cubicBezTo>
                  <a:pt x="712" y="918"/>
                  <a:pt x="712" y="918"/>
                  <a:pt x="712" y="918"/>
                </a:cubicBezTo>
                <a:moveTo>
                  <a:pt x="713" y="918"/>
                </a:moveTo>
                <a:cubicBezTo>
                  <a:pt x="713" y="918"/>
                  <a:pt x="713" y="918"/>
                  <a:pt x="713" y="918"/>
                </a:cubicBezTo>
                <a:cubicBezTo>
                  <a:pt x="713" y="918"/>
                  <a:pt x="713" y="918"/>
                  <a:pt x="713" y="918"/>
                </a:cubicBezTo>
                <a:moveTo>
                  <a:pt x="713" y="918"/>
                </a:moveTo>
                <a:cubicBezTo>
                  <a:pt x="713" y="918"/>
                  <a:pt x="713" y="918"/>
                  <a:pt x="713" y="918"/>
                </a:cubicBezTo>
                <a:cubicBezTo>
                  <a:pt x="713" y="918"/>
                  <a:pt x="713" y="918"/>
                  <a:pt x="713" y="918"/>
                </a:cubicBezTo>
                <a:moveTo>
                  <a:pt x="714" y="918"/>
                </a:moveTo>
                <a:cubicBezTo>
                  <a:pt x="714" y="918"/>
                  <a:pt x="714" y="918"/>
                  <a:pt x="714" y="918"/>
                </a:cubicBezTo>
                <a:cubicBezTo>
                  <a:pt x="714" y="918"/>
                  <a:pt x="714" y="918"/>
                  <a:pt x="714" y="918"/>
                </a:cubicBezTo>
                <a:moveTo>
                  <a:pt x="714" y="918"/>
                </a:moveTo>
                <a:cubicBezTo>
                  <a:pt x="714" y="918"/>
                  <a:pt x="714" y="918"/>
                  <a:pt x="714" y="918"/>
                </a:cubicBezTo>
                <a:cubicBezTo>
                  <a:pt x="714" y="918"/>
                  <a:pt x="714" y="918"/>
                  <a:pt x="714" y="918"/>
                </a:cubicBezTo>
                <a:moveTo>
                  <a:pt x="715" y="918"/>
                </a:moveTo>
                <a:cubicBezTo>
                  <a:pt x="715" y="918"/>
                  <a:pt x="715" y="918"/>
                  <a:pt x="715" y="918"/>
                </a:cubicBezTo>
                <a:cubicBezTo>
                  <a:pt x="715" y="918"/>
                  <a:pt x="715" y="918"/>
                  <a:pt x="715" y="918"/>
                </a:cubicBezTo>
                <a:moveTo>
                  <a:pt x="716" y="918"/>
                </a:moveTo>
                <a:cubicBezTo>
                  <a:pt x="715" y="918"/>
                  <a:pt x="715" y="918"/>
                  <a:pt x="715" y="918"/>
                </a:cubicBezTo>
                <a:cubicBezTo>
                  <a:pt x="715" y="918"/>
                  <a:pt x="715" y="918"/>
                  <a:pt x="716" y="918"/>
                </a:cubicBezTo>
                <a:moveTo>
                  <a:pt x="716" y="918"/>
                </a:moveTo>
                <a:cubicBezTo>
                  <a:pt x="716" y="918"/>
                  <a:pt x="716" y="918"/>
                  <a:pt x="716" y="918"/>
                </a:cubicBezTo>
                <a:cubicBezTo>
                  <a:pt x="716" y="918"/>
                  <a:pt x="716" y="918"/>
                  <a:pt x="716" y="918"/>
                </a:cubicBezTo>
                <a:moveTo>
                  <a:pt x="717" y="918"/>
                </a:moveTo>
                <a:cubicBezTo>
                  <a:pt x="717" y="918"/>
                  <a:pt x="717" y="918"/>
                  <a:pt x="717" y="918"/>
                </a:cubicBezTo>
                <a:cubicBezTo>
                  <a:pt x="717" y="918"/>
                  <a:pt x="717" y="918"/>
                  <a:pt x="717" y="918"/>
                </a:cubicBezTo>
                <a:moveTo>
                  <a:pt x="717" y="918"/>
                </a:moveTo>
                <a:cubicBezTo>
                  <a:pt x="717" y="918"/>
                  <a:pt x="717" y="918"/>
                  <a:pt x="717" y="918"/>
                </a:cubicBezTo>
                <a:cubicBezTo>
                  <a:pt x="717" y="918"/>
                  <a:pt x="717" y="918"/>
                  <a:pt x="717" y="918"/>
                </a:cubicBezTo>
                <a:moveTo>
                  <a:pt x="718" y="918"/>
                </a:moveTo>
                <a:cubicBezTo>
                  <a:pt x="718" y="918"/>
                  <a:pt x="718" y="918"/>
                  <a:pt x="718" y="918"/>
                </a:cubicBezTo>
                <a:cubicBezTo>
                  <a:pt x="718" y="918"/>
                  <a:pt x="718" y="918"/>
                  <a:pt x="718" y="918"/>
                </a:cubicBezTo>
                <a:moveTo>
                  <a:pt x="718" y="918"/>
                </a:moveTo>
                <a:cubicBezTo>
                  <a:pt x="718" y="918"/>
                  <a:pt x="718" y="918"/>
                  <a:pt x="718" y="918"/>
                </a:cubicBezTo>
                <a:cubicBezTo>
                  <a:pt x="718" y="918"/>
                  <a:pt x="718" y="918"/>
                  <a:pt x="718" y="918"/>
                </a:cubicBezTo>
                <a:moveTo>
                  <a:pt x="719" y="918"/>
                </a:moveTo>
                <a:cubicBezTo>
                  <a:pt x="719" y="918"/>
                  <a:pt x="719" y="918"/>
                  <a:pt x="719" y="918"/>
                </a:cubicBezTo>
                <a:cubicBezTo>
                  <a:pt x="719" y="918"/>
                  <a:pt x="719" y="918"/>
                  <a:pt x="719" y="918"/>
                </a:cubicBezTo>
                <a:moveTo>
                  <a:pt x="720" y="918"/>
                </a:moveTo>
                <a:cubicBezTo>
                  <a:pt x="720" y="918"/>
                  <a:pt x="719" y="918"/>
                  <a:pt x="719" y="918"/>
                </a:cubicBezTo>
                <a:cubicBezTo>
                  <a:pt x="719" y="918"/>
                  <a:pt x="720" y="918"/>
                  <a:pt x="720" y="918"/>
                </a:cubicBezTo>
                <a:moveTo>
                  <a:pt x="720" y="918"/>
                </a:moveTo>
                <a:cubicBezTo>
                  <a:pt x="720" y="918"/>
                  <a:pt x="720" y="918"/>
                  <a:pt x="720" y="918"/>
                </a:cubicBezTo>
                <a:cubicBezTo>
                  <a:pt x="720" y="918"/>
                  <a:pt x="720" y="918"/>
                  <a:pt x="720" y="918"/>
                </a:cubicBezTo>
                <a:moveTo>
                  <a:pt x="721" y="918"/>
                </a:moveTo>
                <a:cubicBezTo>
                  <a:pt x="721" y="918"/>
                  <a:pt x="721" y="918"/>
                  <a:pt x="721" y="918"/>
                </a:cubicBezTo>
                <a:cubicBezTo>
                  <a:pt x="721" y="918"/>
                  <a:pt x="721" y="918"/>
                  <a:pt x="721" y="918"/>
                </a:cubicBezTo>
                <a:moveTo>
                  <a:pt x="721" y="918"/>
                </a:moveTo>
                <a:cubicBezTo>
                  <a:pt x="721" y="918"/>
                  <a:pt x="721" y="918"/>
                  <a:pt x="721" y="918"/>
                </a:cubicBezTo>
                <a:cubicBezTo>
                  <a:pt x="721" y="918"/>
                  <a:pt x="721" y="918"/>
                  <a:pt x="721" y="918"/>
                </a:cubicBezTo>
                <a:moveTo>
                  <a:pt x="722" y="918"/>
                </a:moveTo>
                <a:cubicBezTo>
                  <a:pt x="722" y="918"/>
                  <a:pt x="722" y="918"/>
                  <a:pt x="722" y="918"/>
                </a:cubicBezTo>
                <a:cubicBezTo>
                  <a:pt x="722" y="918"/>
                  <a:pt x="722" y="918"/>
                  <a:pt x="722" y="918"/>
                </a:cubicBezTo>
                <a:moveTo>
                  <a:pt x="723" y="917"/>
                </a:moveTo>
                <a:cubicBezTo>
                  <a:pt x="722" y="917"/>
                  <a:pt x="722" y="918"/>
                  <a:pt x="722" y="918"/>
                </a:cubicBezTo>
                <a:cubicBezTo>
                  <a:pt x="722" y="918"/>
                  <a:pt x="722" y="917"/>
                  <a:pt x="723" y="917"/>
                </a:cubicBezTo>
                <a:moveTo>
                  <a:pt x="723" y="917"/>
                </a:moveTo>
                <a:cubicBezTo>
                  <a:pt x="723" y="917"/>
                  <a:pt x="723" y="917"/>
                  <a:pt x="723" y="917"/>
                </a:cubicBezTo>
                <a:cubicBezTo>
                  <a:pt x="723" y="917"/>
                  <a:pt x="723" y="917"/>
                  <a:pt x="723" y="917"/>
                </a:cubicBezTo>
                <a:moveTo>
                  <a:pt x="724" y="917"/>
                </a:moveTo>
                <a:cubicBezTo>
                  <a:pt x="724" y="917"/>
                  <a:pt x="723" y="917"/>
                  <a:pt x="723" y="917"/>
                </a:cubicBezTo>
                <a:cubicBezTo>
                  <a:pt x="723" y="917"/>
                  <a:pt x="724" y="917"/>
                  <a:pt x="724" y="917"/>
                </a:cubicBezTo>
                <a:moveTo>
                  <a:pt x="724" y="917"/>
                </a:moveTo>
                <a:cubicBezTo>
                  <a:pt x="724" y="917"/>
                  <a:pt x="724" y="917"/>
                  <a:pt x="724" y="917"/>
                </a:cubicBezTo>
                <a:cubicBezTo>
                  <a:pt x="724" y="917"/>
                  <a:pt x="724" y="917"/>
                  <a:pt x="724" y="917"/>
                </a:cubicBezTo>
                <a:moveTo>
                  <a:pt x="725" y="917"/>
                </a:moveTo>
                <a:cubicBezTo>
                  <a:pt x="725" y="917"/>
                  <a:pt x="725" y="917"/>
                  <a:pt x="724" y="917"/>
                </a:cubicBezTo>
                <a:cubicBezTo>
                  <a:pt x="725" y="917"/>
                  <a:pt x="725" y="917"/>
                  <a:pt x="725" y="917"/>
                </a:cubicBezTo>
                <a:moveTo>
                  <a:pt x="726" y="917"/>
                </a:moveTo>
                <a:cubicBezTo>
                  <a:pt x="725" y="917"/>
                  <a:pt x="725" y="917"/>
                  <a:pt x="725" y="917"/>
                </a:cubicBezTo>
                <a:cubicBezTo>
                  <a:pt x="725" y="917"/>
                  <a:pt x="725" y="917"/>
                  <a:pt x="726" y="917"/>
                </a:cubicBezTo>
                <a:moveTo>
                  <a:pt x="674" y="915"/>
                </a:moveTo>
                <a:cubicBezTo>
                  <a:pt x="675" y="915"/>
                  <a:pt x="675" y="915"/>
                  <a:pt x="675" y="915"/>
                </a:cubicBezTo>
                <a:cubicBezTo>
                  <a:pt x="675" y="915"/>
                  <a:pt x="675" y="915"/>
                  <a:pt x="674" y="915"/>
                </a:cubicBezTo>
                <a:moveTo>
                  <a:pt x="826" y="875"/>
                </a:moveTo>
                <a:cubicBezTo>
                  <a:pt x="797" y="899"/>
                  <a:pt x="762" y="914"/>
                  <a:pt x="726" y="917"/>
                </a:cubicBezTo>
                <a:cubicBezTo>
                  <a:pt x="762" y="914"/>
                  <a:pt x="797" y="899"/>
                  <a:pt x="826" y="875"/>
                </a:cubicBezTo>
                <a:moveTo>
                  <a:pt x="826" y="874"/>
                </a:moveTo>
                <a:cubicBezTo>
                  <a:pt x="826" y="874"/>
                  <a:pt x="826" y="874"/>
                  <a:pt x="826" y="875"/>
                </a:cubicBezTo>
                <a:cubicBezTo>
                  <a:pt x="826" y="874"/>
                  <a:pt x="826" y="874"/>
                  <a:pt x="826" y="874"/>
                </a:cubicBezTo>
                <a:moveTo>
                  <a:pt x="827" y="874"/>
                </a:moveTo>
                <a:cubicBezTo>
                  <a:pt x="827" y="874"/>
                  <a:pt x="827" y="874"/>
                  <a:pt x="826" y="874"/>
                </a:cubicBezTo>
                <a:cubicBezTo>
                  <a:pt x="827" y="874"/>
                  <a:pt x="827" y="874"/>
                  <a:pt x="827" y="874"/>
                </a:cubicBezTo>
                <a:moveTo>
                  <a:pt x="827" y="873"/>
                </a:moveTo>
                <a:cubicBezTo>
                  <a:pt x="827" y="874"/>
                  <a:pt x="827" y="874"/>
                  <a:pt x="827" y="874"/>
                </a:cubicBezTo>
                <a:cubicBezTo>
                  <a:pt x="827" y="874"/>
                  <a:pt x="827" y="874"/>
                  <a:pt x="827" y="873"/>
                </a:cubicBezTo>
                <a:moveTo>
                  <a:pt x="828" y="873"/>
                </a:moveTo>
                <a:cubicBezTo>
                  <a:pt x="828" y="873"/>
                  <a:pt x="827" y="873"/>
                  <a:pt x="827" y="873"/>
                </a:cubicBezTo>
                <a:cubicBezTo>
                  <a:pt x="827" y="873"/>
                  <a:pt x="828" y="873"/>
                  <a:pt x="828" y="873"/>
                </a:cubicBezTo>
                <a:moveTo>
                  <a:pt x="828" y="873"/>
                </a:moveTo>
                <a:cubicBezTo>
                  <a:pt x="828" y="873"/>
                  <a:pt x="828" y="873"/>
                  <a:pt x="828" y="873"/>
                </a:cubicBezTo>
                <a:cubicBezTo>
                  <a:pt x="828" y="873"/>
                  <a:pt x="828" y="873"/>
                  <a:pt x="828" y="873"/>
                </a:cubicBezTo>
                <a:moveTo>
                  <a:pt x="829" y="872"/>
                </a:moveTo>
                <a:cubicBezTo>
                  <a:pt x="828" y="872"/>
                  <a:pt x="828" y="873"/>
                  <a:pt x="828" y="873"/>
                </a:cubicBezTo>
                <a:cubicBezTo>
                  <a:pt x="828" y="873"/>
                  <a:pt x="828" y="872"/>
                  <a:pt x="829" y="872"/>
                </a:cubicBezTo>
                <a:moveTo>
                  <a:pt x="829" y="872"/>
                </a:moveTo>
                <a:cubicBezTo>
                  <a:pt x="829" y="872"/>
                  <a:pt x="829" y="872"/>
                  <a:pt x="829" y="872"/>
                </a:cubicBezTo>
                <a:cubicBezTo>
                  <a:pt x="829" y="872"/>
                  <a:pt x="829" y="872"/>
                  <a:pt x="829" y="872"/>
                </a:cubicBezTo>
                <a:moveTo>
                  <a:pt x="829" y="872"/>
                </a:moveTo>
                <a:cubicBezTo>
                  <a:pt x="829" y="872"/>
                  <a:pt x="829" y="872"/>
                  <a:pt x="829" y="872"/>
                </a:cubicBezTo>
                <a:cubicBezTo>
                  <a:pt x="829" y="872"/>
                  <a:pt x="829" y="872"/>
                  <a:pt x="829" y="872"/>
                </a:cubicBezTo>
                <a:moveTo>
                  <a:pt x="830" y="871"/>
                </a:moveTo>
                <a:cubicBezTo>
                  <a:pt x="830" y="871"/>
                  <a:pt x="830" y="871"/>
                  <a:pt x="830" y="871"/>
                </a:cubicBezTo>
                <a:cubicBezTo>
                  <a:pt x="830" y="871"/>
                  <a:pt x="830" y="871"/>
                  <a:pt x="830" y="871"/>
                </a:cubicBezTo>
                <a:moveTo>
                  <a:pt x="830" y="871"/>
                </a:moveTo>
                <a:cubicBezTo>
                  <a:pt x="830" y="871"/>
                  <a:pt x="830" y="871"/>
                  <a:pt x="830" y="871"/>
                </a:cubicBezTo>
                <a:cubicBezTo>
                  <a:pt x="830" y="871"/>
                  <a:pt x="830" y="871"/>
                  <a:pt x="830" y="871"/>
                </a:cubicBezTo>
                <a:moveTo>
                  <a:pt x="831" y="870"/>
                </a:moveTo>
                <a:cubicBezTo>
                  <a:pt x="831" y="870"/>
                  <a:pt x="831" y="871"/>
                  <a:pt x="830" y="871"/>
                </a:cubicBezTo>
                <a:cubicBezTo>
                  <a:pt x="831" y="871"/>
                  <a:pt x="831" y="870"/>
                  <a:pt x="831" y="870"/>
                </a:cubicBezTo>
                <a:moveTo>
                  <a:pt x="831" y="870"/>
                </a:moveTo>
                <a:cubicBezTo>
                  <a:pt x="831" y="870"/>
                  <a:pt x="831" y="870"/>
                  <a:pt x="831" y="870"/>
                </a:cubicBezTo>
                <a:cubicBezTo>
                  <a:pt x="831" y="870"/>
                  <a:pt x="831" y="870"/>
                  <a:pt x="831" y="870"/>
                </a:cubicBezTo>
                <a:moveTo>
                  <a:pt x="832" y="870"/>
                </a:moveTo>
                <a:cubicBezTo>
                  <a:pt x="832" y="870"/>
                  <a:pt x="831" y="870"/>
                  <a:pt x="831" y="870"/>
                </a:cubicBezTo>
                <a:cubicBezTo>
                  <a:pt x="831" y="870"/>
                  <a:pt x="832" y="870"/>
                  <a:pt x="832" y="870"/>
                </a:cubicBezTo>
                <a:moveTo>
                  <a:pt x="832" y="869"/>
                </a:moveTo>
                <a:cubicBezTo>
                  <a:pt x="832" y="869"/>
                  <a:pt x="832" y="869"/>
                  <a:pt x="832" y="869"/>
                </a:cubicBezTo>
                <a:cubicBezTo>
                  <a:pt x="832" y="869"/>
                  <a:pt x="832" y="869"/>
                  <a:pt x="832" y="869"/>
                </a:cubicBezTo>
                <a:moveTo>
                  <a:pt x="832" y="869"/>
                </a:moveTo>
                <a:cubicBezTo>
                  <a:pt x="832" y="869"/>
                  <a:pt x="832" y="869"/>
                  <a:pt x="832" y="869"/>
                </a:cubicBezTo>
                <a:cubicBezTo>
                  <a:pt x="832" y="869"/>
                  <a:pt x="832" y="869"/>
                  <a:pt x="832" y="869"/>
                </a:cubicBezTo>
                <a:moveTo>
                  <a:pt x="833" y="868"/>
                </a:moveTo>
                <a:cubicBezTo>
                  <a:pt x="833" y="868"/>
                  <a:pt x="833" y="869"/>
                  <a:pt x="833" y="869"/>
                </a:cubicBezTo>
                <a:cubicBezTo>
                  <a:pt x="833" y="869"/>
                  <a:pt x="833" y="868"/>
                  <a:pt x="833" y="868"/>
                </a:cubicBezTo>
                <a:moveTo>
                  <a:pt x="833" y="868"/>
                </a:moveTo>
                <a:cubicBezTo>
                  <a:pt x="833" y="868"/>
                  <a:pt x="833" y="868"/>
                  <a:pt x="833" y="868"/>
                </a:cubicBezTo>
                <a:cubicBezTo>
                  <a:pt x="833" y="868"/>
                  <a:pt x="833" y="868"/>
                  <a:pt x="833" y="868"/>
                </a:cubicBezTo>
                <a:moveTo>
                  <a:pt x="834" y="868"/>
                </a:moveTo>
                <a:cubicBezTo>
                  <a:pt x="834" y="868"/>
                  <a:pt x="834" y="868"/>
                  <a:pt x="834" y="868"/>
                </a:cubicBezTo>
                <a:cubicBezTo>
                  <a:pt x="834" y="868"/>
                  <a:pt x="834" y="868"/>
                  <a:pt x="834" y="868"/>
                </a:cubicBezTo>
                <a:moveTo>
                  <a:pt x="834" y="867"/>
                </a:moveTo>
                <a:cubicBezTo>
                  <a:pt x="834" y="867"/>
                  <a:pt x="834" y="867"/>
                  <a:pt x="834" y="867"/>
                </a:cubicBezTo>
                <a:cubicBezTo>
                  <a:pt x="834" y="867"/>
                  <a:pt x="834" y="867"/>
                  <a:pt x="834" y="867"/>
                </a:cubicBezTo>
                <a:moveTo>
                  <a:pt x="835" y="867"/>
                </a:moveTo>
                <a:cubicBezTo>
                  <a:pt x="835" y="867"/>
                  <a:pt x="835" y="867"/>
                  <a:pt x="834" y="867"/>
                </a:cubicBezTo>
                <a:cubicBezTo>
                  <a:pt x="835" y="867"/>
                  <a:pt x="835" y="867"/>
                  <a:pt x="835" y="867"/>
                </a:cubicBezTo>
                <a:moveTo>
                  <a:pt x="835" y="866"/>
                </a:moveTo>
                <a:cubicBezTo>
                  <a:pt x="835" y="866"/>
                  <a:pt x="835" y="866"/>
                  <a:pt x="835" y="866"/>
                </a:cubicBezTo>
                <a:cubicBezTo>
                  <a:pt x="835" y="866"/>
                  <a:pt x="835" y="866"/>
                  <a:pt x="835" y="866"/>
                </a:cubicBezTo>
                <a:moveTo>
                  <a:pt x="835" y="866"/>
                </a:moveTo>
                <a:cubicBezTo>
                  <a:pt x="835" y="866"/>
                  <a:pt x="835" y="866"/>
                  <a:pt x="835" y="866"/>
                </a:cubicBezTo>
                <a:cubicBezTo>
                  <a:pt x="835" y="866"/>
                  <a:pt x="835" y="866"/>
                  <a:pt x="835" y="866"/>
                </a:cubicBezTo>
                <a:moveTo>
                  <a:pt x="836" y="866"/>
                </a:moveTo>
                <a:cubicBezTo>
                  <a:pt x="836" y="866"/>
                  <a:pt x="836" y="866"/>
                  <a:pt x="836" y="866"/>
                </a:cubicBezTo>
                <a:cubicBezTo>
                  <a:pt x="836" y="866"/>
                  <a:pt x="836" y="866"/>
                  <a:pt x="836" y="866"/>
                </a:cubicBezTo>
                <a:moveTo>
                  <a:pt x="836" y="865"/>
                </a:moveTo>
                <a:cubicBezTo>
                  <a:pt x="836" y="865"/>
                  <a:pt x="836" y="865"/>
                  <a:pt x="836" y="865"/>
                </a:cubicBezTo>
                <a:cubicBezTo>
                  <a:pt x="836" y="865"/>
                  <a:pt x="836" y="865"/>
                  <a:pt x="836" y="865"/>
                </a:cubicBezTo>
                <a:moveTo>
                  <a:pt x="837" y="865"/>
                </a:moveTo>
                <a:cubicBezTo>
                  <a:pt x="837" y="865"/>
                  <a:pt x="837" y="865"/>
                  <a:pt x="837" y="865"/>
                </a:cubicBezTo>
                <a:cubicBezTo>
                  <a:pt x="837" y="865"/>
                  <a:pt x="837" y="865"/>
                  <a:pt x="837" y="865"/>
                </a:cubicBezTo>
                <a:moveTo>
                  <a:pt x="837" y="864"/>
                </a:moveTo>
                <a:cubicBezTo>
                  <a:pt x="837" y="864"/>
                  <a:pt x="837" y="864"/>
                  <a:pt x="837" y="864"/>
                </a:cubicBezTo>
                <a:cubicBezTo>
                  <a:pt x="837" y="864"/>
                  <a:pt x="837" y="864"/>
                  <a:pt x="837" y="864"/>
                </a:cubicBezTo>
                <a:moveTo>
                  <a:pt x="838" y="864"/>
                </a:moveTo>
                <a:cubicBezTo>
                  <a:pt x="838" y="864"/>
                  <a:pt x="838" y="864"/>
                  <a:pt x="838" y="864"/>
                </a:cubicBezTo>
                <a:cubicBezTo>
                  <a:pt x="838" y="864"/>
                  <a:pt x="838" y="864"/>
                  <a:pt x="838" y="864"/>
                </a:cubicBezTo>
                <a:moveTo>
                  <a:pt x="838" y="864"/>
                </a:moveTo>
                <a:cubicBezTo>
                  <a:pt x="838" y="864"/>
                  <a:pt x="838" y="864"/>
                  <a:pt x="838" y="864"/>
                </a:cubicBezTo>
                <a:cubicBezTo>
                  <a:pt x="838" y="864"/>
                  <a:pt x="838" y="864"/>
                  <a:pt x="838" y="864"/>
                </a:cubicBezTo>
                <a:moveTo>
                  <a:pt x="839" y="863"/>
                </a:moveTo>
                <a:cubicBezTo>
                  <a:pt x="839" y="863"/>
                  <a:pt x="839" y="863"/>
                  <a:pt x="839" y="863"/>
                </a:cubicBezTo>
                <a:cubicBezTo>
                  <a:pt x="839" y="863"/>
                  <a:pt x="839" y="863"/>
                  <a:pt x="839" y="863"/>
                </a:cubicBezTo>
                <a:moveTo>
                  <a:pt x="839" y="862"/>
                </a:moveTo>
                <a:cubicBezTo>
                  <a:pt x="839" y="862"/>
                  <a:pt x="839" y="862"/>
                  <a:pt x="839" y="862"/>
                </a:cubicBezTo>
                <a:cubicBezTo>
                  <a:pt x="839" y="862"/>
                  <a:pt x="839" y="862"/>
                  <a:pt x="839" y="862"/>
                </a:cubicBezTo>
                <a:moveTo>
                  <a:pt x="844" y="858"/>
                </a:moveTo>
                <a:cubicBezTo>
                  <a:pt x="844" y="858"/>
                  <a:pt x="843" y="858"/>
                  <a:pt x="843" y="858"/>
                </a:cubicBezTo>
                <a:cubicBezTo>
                  <a:pt x="843" y="858"/>
                  <a:pt x="844" y="858"/>
                  <a:pt x="844" y="858"/>
                </a:cubicBezTo>
                <a:moveTo>
                  <a:pt x="1146" y="732"/>
                </a:moveTo>
                <a:cubicBezTo>
                  <a:pt x="1036" y="732"/>
                  <a:pt x="927" y="774"/>
                  <a:pt x="845" y="856"/>
                </a:cubicBezTo>
                <a:cubicBezTo>
                  <a:pt x="927" y="774"/>
                  <a:pt x="1036" y="732"/>
                  <a:pt x="1146" y="732"/>
                </a:cubicBezTo>
                <a:cubicBezTo>
                  <a:pt x="1169" y="732"/>
                  <a:pt x="1191" y="734"/>
                  <a:pt x="1214" y="737"/>
                </a:cubicBezTo>
                <a:cubicBezTo>
                  <a:pt x="1214" y="737"/>
                  <a:pt x="1214" y="737"/>
                  <a:pt x="1214" y="737"/>
                </a:cubicBezTo>
                <a:cubicBezTo>
                  <a:pt x="1192" y="734"/>
                  <a:pt x="1169" y="732"/>
                  <a:pt x="1146" y="732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1A1A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1150938" y="2006601"/>
            <a:ext cx="823913" cy="522288"/>
          </a:xfrm>
          <a:custGeom>
            <a:avLst/>
            <a:gdLst>
              <a:gd name="T0" fmla="*/ 648 w 1213"/>
              <a:gd name="T1" fmla="*/ 766 h 766"/>
              <a:gd name="T2" fmla="*/ 648 w 1213"/>
              <a:gd name="T3" fmla="*/ 766 h 766"/>
              <a:gd name="T4" fmla="*/ 648 w 1213"/>
              <a:gd name="T5" fmla="*/ 766 h 766"/>
              <a:gd name="T6" fmla="*/ 648 w 1213"/>
              <a:gd name="T7" fmla="*/ 766 h 766"/>
              <a:gd name="T8" fmla="*/ 931 w 1213"/>
              <a:gd name="T9" fmla="*/ 660 h 766"/>
              <a:gd name="T10" fmla="*/ 648 w 1213"/>
              <a:gd name="T11" fmla="*/ 766 h 766"/>
              <a:gd name="T12" fmla="*/ 931 w 1213"/>
              <a:gd name="T13" fmla="*/ 660 h 766"/>
              <a:gd name="T14" fmla="*/ 933 w 1213"/>
              <a:gd name="T15" fmla="*/ 658 h 766"/>
              <a:gd name="T16" fmla="*/ 931 w 1213"/>
              <a:gd name="T17" fmla="*/ 660 h 766"/>
              <a:gd name="T18" fmla="*/ 933 w 1213"/>
              <a:gd name="T19" fmla="*/ 658 h 766"/>
              <a:gd name="T20" fmla="*/ 934 w 1213"/>
              <a:gd name="T21" fmla="*/ 658 h 766"/>
              <a:gd name="T22" fmla="*/ 934 w 1213"/>
              <a:gd name="T23" fmla="*/ 658 h 766"/>
              <a:gd name="T24" fmla="*/ 934 w 1213"/>
              <a:gd name="T25" fmla="*/ 658 h 766"/>
              <a:gd name="T26" fmla="*/ 934 w 1213"/>
              <a:gd name="T27" fmla="*/ 658 h 766"/>
              <a:gd name="T28" fmla="*/ 934 w 1213"/>
              <a:gd name="T29" fmla="*/ 658 h 766"/>
              <a:gd name="T30" fmla="*/ 1159 w 1213"/>
              <a:gd name="T31" fmla="*/ 635 h 766"/>
              <a:gd name="T32" fmla="*/ 1159 w 1213"/>
              <a:gd name="T33" fmla="*/ 635 h 766"/>
              <a:gd name="T34" fmla="*/ 1213 w 1213"/>
              <a:gd name="T35" fmla="*/ 666 h 766"/>
              <a:gd name="T36" fmla="*/ 1213 w 1213"/>
              <a:gd name="T37" fmla="*/ 666 h 766"/>
              <a:gd name="T38" fmla="*/ 1159 w 1213"/>
              <a:gd name="T39" fmla="*/ 635 h 766"/>
              <a:gd name="T40" fmla="*/ 1159 w 1213"/>
              <a:gd name="T41" fmla="*/ 635 h 766"/>
              <a:gd name="T42" fmla="*/ 1062 w 1213"/>
              <a:gd name="T43" fmla="*/ 609 h 766"/>
              <a:gd name="T44" fmla="*/ 934 w 1213"/>
              <a:gd name="T45" fmla="*/ 657 h 766"/>
              <a:gd name="T46" fmla="*/ 1062 w 1213"/>
              <a:gd name="T47" fmla="*/ 609 h 766"/>
              <a:gd name="T48" fmla="*/ 1062 w 1213"/>
              <a:gd name="T49" fmla="*/ 609 h 766"/>
              <a:gd name="T50" fmla="*/ 1062 w 1213"/>
              <a:gd name="T51" fmla="*/ 609 h 766"/>
              <a:gd name="T52" fmla="*/ 1062 w 1213"/>
              <a:gd name="T53" fmla="*/ 609 h 766"/>
              <a:gd name="T54" fmla="*/ 1062 w 1213"/>
              <a:gd name="T55" fmla="*/ 609 h 766"/>
              <a:gd name="T56" fmla="*/ 0 w 1213"/>
              <a:gd name="T57" fmla="*/ 0 h 766"/>
              <a:gd name="T58" fmla="*/ 0 w 1213"/>
              <a:gd name="T59" fmla="*/ 0 h 766"/>
              <a:gd name="T60" fmla="*/ 257 w 1213"/>
              <a:gd name="T61" fmla="*/ 523 h 766"/>
              <a:gd name="T62" fmla="*/ 562 w 1213"/>
              <a:gd name="T63" fmla="*/ 758 h 766"/>
              <a:gd name="T64" fmla="*/ 562 w 1213"/>
              <a:gd name="T65" fmla="*/ 758 h 766"/>
              <a:gd name="T66" fmla="*/ 562 w 1213"/>
              <a:gd name="T67" fmla="*/ 758 h 766"/>
              <a:gd name="T68" fmla="*/ 257 w 1213"/>
              <a:gd name="T69" fmla="*/ 523 h 766"/>
              <a:gd name="T70" fmla="*/ 0 w 1213"/>
              <a:gd name="T71" fmla="*/ 0 h 766"/>
              <a:gd name="T72" fmla="*/ 0 w 1213"/>
              <a:gd name="T73" fmla="*/ 0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13" h="766">
                <a:moveTo>
                  <a:pt x="648" y="766"/>
                </a:moveTo>
                <a:cubicBezTo>
                  <a:pt x="648" y="766"/>
                  <a:pt x="648" y="766"/>
                  <a:pt x="648" y="766"/>
                </a:cubicBezTo>
                <a:cubicBezTo>
                  <a:pt x="648" y="766"/>
                  <a:pt x="648" y="766"/>
                  <a:pt x="648" y="766"/>
                </a:cubicBezTo>
                <a:cubicBezTo>
                  <a:pt x="648" y="766"/>
                  <a:pt x="648" y="766"/>
                  <a:pt x="648" y="766"/>
                </a:cubicBezTo>
                <a:moveTo>
                  <a:pt x="931" y="660"/>
                </a:moveTo>
                <a:cubicBezTo>
                  <a:pt x="851" y="729"/>
                  <a:pt x="751" y="766"/>
                  <a:pt x="648" y="766"/>
                </a:cubicBezTo>
                <a:cubicBezTo>
                  <a:pt x="751" y="766"/>
                  <a:pt x="851" y="729"/>
                  <a:pt x="931" y="660"/>
                </a:cubicBezTo>
                <a:moveTo>
                  <a:pt x="933" y="658"/>
                </a:moveTo>
                <a:cubicBezTo>
                  <a:pt x="932" y="659"/>
                  <a:pt x="932" y="659"/>
                  <a:pt x="931" y="660"/>
                </a:cubicBezTo>
                <a:cubicBezTo>
                  <a:pt x="932" y="659"/>
                  <a:pt x="932" y="659"/>
                  <a:pt x="933" y="658"/>
                </a:cubicBezTo>
                <a:moveTo>
                  <a:pt x="934" y="658"/>
                </a:move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moveTo>
                  <a:pt x="1159" y="635"/>
                </a:moveTo>
                <a:cubicBezTo>
                  <a:pt x="1159" y="635"/>
                  <a:pt x="1159" y="635"/>
                  <a:pt x="1159" y="635"/>
                </a:cubicBezTo>
                <a:cubicBezTo>
                  <a:pt x="1213" y="666"/>
                  <a:pt x="1213" y="666"/>
                  <a:pt x="1213" y="666"/>
                </a:cubicBezTo>
                <a:cubicBezTo>
                  <a:pt x="1213" y="666"/>
                  <a:pt x="1213" y="666"/>
                  <a:pt x="1213" y="666"/>
                </a:cubicBezTo>
                <a:cubicBezTo>
                  <a:pt x="1159" y="635"/>
                  <a:pt x="1159" y="635"/>
                  <a:pt x="1159" y="635"/>
                </a:cubicBezTo>
                <a:cubicBezTo>
                  <a:pt x="1159" y="635"/>
                  <a:pt x="1159" y="635"/>
                  <a:pt x="1159" y="635"/>
                </a:cubicBezTo>
                <a:moveTo>
                  <a:pt x="1062" y="609"/>
                </a:moveTo>
                <a:cubicBezTo>
                  <a:pt x="1016" y="609"/>
                  <a:pt x="971" y="625"/>
                  <a:pt x="934" y="657"/>
                </a:cubicBezTo>
                <a:cubicBezTo>
                  <a:pt x="971" y="625"/>
                  <a:pt x="1016" y="609"/>
                  <a:pt x="1062" y="609"/>
                </a:cubicBezTo>
                <a:moveTo>
                  <a:pt x="1062" y="609"/>
                </a:moveTo>
                <a:cubicBezTo>
                  <a:pt x="1062" y="609"/>
                  <a:pt x="1062" y="609"/>
                  <a:pt x="1062" y="609"/>
                </a:cubicBezTo>
                <a:cubicBezTo>
                  <a:pt x="1062" y="609"/>
                  <a:pt x="1062" y="609"/>
                  <a:pt x="1062" y="609"/>
                </a:cubicBezTo>
                <a:cubicBezTo>
                  <a:pt x="1062" y="609"/>
                  <a:pt x="1062" y="609"/>
                  <a:pt x="1062" y="609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317" y="646"/>
                  <a:pt x="428" y="731"/>
                  <a:pt x="562" y="758"/>
                </a:cubicBezTo>
                <a:cubicBezTo>
                  <a:pt x="562" y="758"/>
                  <a:pt x="562" y="758"/>
                  <a:pt x="562" y="758"/>
                </a:cubicBezTo>
                <a:cubicBezTo>
                  <a:pt x="562" y="758"/>
                  <a:pt x="562" y="758"/>
                  <a:pt x="562" y="758"/>
                </a:cubicBezTo>
                <a:cubicBezTo>
                  <a:pt x="428" y="731"/>
                  <a:pt x="317" y="646"/>
                  <a:pt x="257" y="523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D09F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Freeform 13"/>
          <p:cNvSpPr>
            <a:spLocks noEditPoints="1"/>
          </p:cNvSpPr>
          <p:nvPr/>
        </p:nvSpPr>
        <p:spPr bwMode="auto">
          <a:xfrm>
            <a:off x="1193800" y="3841751"/>
            <a:ext cx="528638" cy="549275"/>
          </a:xfrm>
          <a:custGeom>
            <a:avLst/>
            <a:gdLst>
              <a:gd name="T0" fmla="*/ 776 w 776"/>
              <a:gd name="T1" fmla="*/ 785 h 807"/>
              <a:gd name="T2" fmla="*/ 641 w 776"/>
              <a:gd name="T3" fmla="*/ 807 h 807"/>
              <a:gd name="T4" fmla="*/ 586 w 776"/>
              <a:gd name="T5" fmla="*/ 803 h 807"/>
              <a:gd name="T6" fmla="*/ 641 w 776"/>
              <a:gd name="T7" fmla="*/ 807 h 807"/>
              <a:gd name="T8" fmla="*/ 776 w 776"/>
              <a:gd name="T9" fmla="*/ 785 h 807"/>
              <a:gd name="T10" fmla="*/ 776 w 776"/>
              <a:gd name="T11" fmla="*/ 785 h 807"/>
              <a:gd name="T12" fmla="*/ 1 w 776"/>
              <a:gd name="T13" fmla="*/ 4 h 807"/>
              <a:gd name="T14" fmla="*/ 1 w 776"/>
              <a:gd name="T15" fmla="*/ 4 h 807"/>
              <a:gd name="T16" fmla="*/ 253 w 776"/>
              <a:gd name="T17" fmla="*/ 557 h 807"/>
              <a:gd name="T18" fmla="*/ 569 w 776"/>
              <a:gd name="T19" fmla="*/ 801 h 807"/>
              <a:gd name="T20" fmla="*/ 569 w 776"/>
              <a:gd name="T21" fmla="*/ 801 h 807"/>
              <a:gd name="T22" fmla="*/ 569 w 776"/>
              <a:gd name="T23" fmla="*/ 801 h 807"/>
              <a:gd name="T24" fmla="*/ 253 w 776"/>
              <a:gd name="T25" fmla="*/ 557 h 807"/>
              <a:gd name="T26" fmla="*/ 1 w 776"/>
              <a:gd name="T27" fmla="*/ 4 h 807"/>
              <a:gd name="T28" fmla="*/ 1 w 776"/>
              <a:gd name="T29" fmla="*/ 4 h 807"/>
              <a:gd name="T30" fmla="*/ 1 w 776"/>
              <a:gd name="T31" fmla="*/ 3 h 807"/>
              <a:gd name="T32" fmla="*/ 1 w 776"/>
              <a:gd name="T33" fmla="*/ 4 h 807"/>
              <a:gd name="T34" fmla="*/ 1 w 776"/>
              <a:gd name="T35" fmla="*/ 3 h 807"/>
              <a:gd name="T36" fmla="*/ 1 w 776"/>
              <a:gd name="T37" fmla="*/ 3 h 807"/>
              <a:gd name="T38" fmla="*/ 1 w 776"/>
              <a:gd name="T39" fmla="*/ 3 h 807"/>
              <a:gd name="T40" fmla="*/ 1 w 776"/>
              <a:gd name="T41" fmla="*/ 3 h 807"/>
              <a:gd name="T42" fmla="*/ 0 w 776"/>
              <a:gd name="T43" fmla="*/ 2 h 807"/>
              <a:gd name="T44" fmla="*/ 1 w 776"/>
              <a:gd name="T45" fmla="*/ 3 h 807"/>
              <a:gd name="T46" fmla="*/ 0 w 776"/>
              <a:gd name="T47" fmla="*/ 2 h 807"/>
              <a:gd name="T48" fmla="*/ 0 w 776"/>
              <a:gd name="T49" fmla="*/ 2 h 807"/>
              <a:gd name="T50" fmla="*/ 0 w 776"/>
              <a:gd name="T51" fmla="*/ 2 h 807"/>
              <a:gd name="T52" fmla="*/ 0 w 776"/>
              <a:gd name="T53" fmla="*/ 2 h 807"/>
              <a:gd name="T54" fmla="*/ 0 w 776"/>
              <a:gd name="T55" fmla="*/ 2 h 807"/>
              <a:gd name="T56" fmla="*/ 0 w 776"/>
              <a:gd name="T57" fmla="*/ 2 h 807"/>
              <a:gd name="T58" fmla="*/ 0 w 776"/>
              <a:gd name="T59" fmla="*/ 2 h 807"/>
              <a:gd name="T60" fmla="*/ 0 w 776"/>
              <a:gd name="T61" fmla="*/ 1 h 807"/>
              <a:gd name="T62" fmla="*/ 0 w 776"/>
              <a:gd name="T63" fmla="*/ 1 h 807"/>
              <a:gd name="T64" fmla="*/ 0 w 776"/>
              <a:gd name="T65" fmla="*/ 1 h 807"/>
              <a:gd name="T66" fmla="*/ 0 w 776"/>
              <a:gd name="T67" fmla="*/ 1 h 807"/>
              <a:gd name="T68" fmla="*/ 0 w 776"/>
              <a:gd name="T69" fmla="*/ 1 h 807"/>
              <a:gd name="T70" fmla="*/ 0 w 776"/>
              <a:gd name="T71" fmla="*/ 1 h 807"/>
              <a:gd name="T72" fmla="*/ 0 w 776"/>
              <a:gd name="T73" fmla="*/ 0 h 807"/>
              <a:gd name="T74" fmla="*/ 0 w 776"/>
              <a:gd name="T75" fmla="*/ 0 h 807"/>
              <a:gd name="T76" fmla="*/ 0 w 776"/>
              <a:gd name="T77" fmla="*/ 0 h 8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76" h="807">
                <a:moveTo>
                  <a:pt x="776" y="785"/>
                </a:moveTo>
                <a:cubicBezTo>
                  <a:pt x="733" y="799"/>
                  <a:pt x="688" y="807"/>
                  <a:pt x="641" y="807"/>
                </a:cubicBezTo>
                <a:cubicBezTo>
                  <a:pt x="623" y="807"/>
                  <a:pt x="604" y="806"/>
                  <a:pt x="586" y="803"/>
                </a:cubicBezTo>
                <a:cubicBezTo>
                  <a:pt x="604" y="806"/>
                  <a:pt x="623" y="807"/>
                  <a:pt x="641" y="807"/>
                </a:cubicBezTo>
                <a:cubicBezTo>
                  <a:pt x="688" y="807"/>
                  <a:pt x="733" y="800"/>
                  <a:pt x="776" y="785"/>
                </a:cubicBezTo>
                <a:cubicBezTo>
                  <a:pt x="776" y="785"/>
                  <a:pt x="776" y="785"/>
                  <a:pt x="776" y="785"/>
                </a:cubicBezTo>
                <a:moveTo>
                  <a:pt x="1" y="4"/>
                </a:moveTo>
                <a:cubicBezTo>
                  <a:pt x="1" y="4"/>
                  <a:pt x="1" y="4"/>
                  <a:pt x="1" y="4"/>
                </a:cubicBezTo>
                <a:cubicBezTo>
                  <a:pt x="253" y="557"/>
                  <a:pt x="253" y="557"/>
                  <a:pt x="253" y="557"/>
                </a:cubicBezTo>
                <a:cubicBezTo>
                  <a:pt x="312" y="686"/>
                  <a:pt x="430" y="777"/>
                  <a:pt x="569" y="801"/>
                </a:cubicBezTo>
                <a:cubicBezTo>
                  <a:pt x="569" y="801"/>
                  <a:pt x="569" y="801"/>
                  <a:pt x="569" y="801"/>
                </a:cubicBezTo>
                <a:cubicBezTo>
                  <a:pt x="569" y="801"/>
                  <a:pt x="569" y="801"/>
                  <a:pt x="569" y="801"/>
                </a:cubicBezTo>
                <a:cubicBezTo>
                  <a:pt x="430" y="777"/>
                  <a:pt x="312" y="686"/>
                  <a:pt x="253" y="557"/>
                </a:cubicBezTo>
                <a:cubicBezTo>
                  <a:pt x="1" y="4"/>
                  <a:pt x="1" y="4"/>
                  <a:pt x="1" y="4"/>
                </a:cubicBezTo>
                <a:cubicBezTo>
                  <a:pt x="1" y="4"/>
                  <a:pt x="1" y="4"/>
                  <a:pt x="1" y="4"/>
                </a:cubicBezTo>
                <a:moveTo>
                  <a:pt x="1" y="3"/>
                </a:moveTo>
                <a:cubicBezTo>
                  <a:pt x="1" y="3"/>
                  <a:pt x="1" y="3"/>
                  <a:pt x="1" y="4"/>
                </a:cubicBezTo>
                <a:cubicBezTo>
                  <a:pt x="1" y="3"/>
                  <a:pt x="1" y="3"/>
                  <a:pt x="1" y="3"/>
                </a:cubicBezTo>
                <a:moveTo>
                  <a:pt x="1" y="3"/>
                </a:moveTo>
                <a:cubicBezTo>
                  <a:pt x="1" y="3"/>
                  <a:pt x="1" y="3"/>
                  <a:pt x="1" y="3"/>
                </a:cubicBezTo>
                <a:cubicBezTo>
                  <a:pt x="1" y="3"/>
                  <a:pt x="1" y="3"/>
                  <a:pt x="1" y="3"/>
                </a:cubicBezTo>
                <a:moveTo>
                  <a:pt x="0" y="2"/>
                </a:moveTo>
                <a:cubicBezTo>
                  <a:pt x="0" y="3"/>
                  <a:pt x="1" y="3"/>
                  <a:pt x="1" y="3"/>
                </a:cubicBezTo>
                <a:cubicBezTo>
                  <a:pt x="1" y="3"/>
                  <a:pt x="0" y="3"/>
                  <a:pt x="0" y="2"/>
                </a:cubicBezTo>
                <a:moveTo>
                  <a:pt x="0" y="2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moveTo>
                  <a:pt x="0" y="2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1A1A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Freeform 13"/>
          <p:cNvSpPr>
            <a:spLocks/>
          </p:cNvSpPr>
          <p:nvPr/>
        </p:nvSpPr>
        <p:spPr bwMode="auto">
          <a:xfrm>
            <a:off x="2771249" y="491293"/>
            <a:ext cx="4240234" cy="4456721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1919657" y="829011"/>
            <a:ext cx="5422246" cy="3781285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Freeform 9"/>
          <p:cNvSpPr>
            <a:spLocks/>
          </p:cNvSpPr>
          <p:nvPr/>
        </p:nvSpPr>
        <p:spPr bwMode="auto">
          <a:xfrm>
            <a:off x="4355976" y="256923"/>
            <a:ext cx="2255782" cy="189497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gradFill>
            <a:gsLst>
              <a:gs pos="0">
                <a:srgbClr val="54B4D9">
                  <a:alpha val="67000"/>
                </a:srgbClr>
              </a:gs>
              <a:gs pos="100000">
                <a:srgbClr val="28256D"/>
              </a:gs>
            </a:gsLst>
            <a:lin ang="9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036171" y="2151896"/>
            <a:ext cx="44080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Motion Design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16CBA97-845C-4FA3-8CAC-B76010BDF59F}"/>
              </a:ext>
            </a:extLst>
          </p:cNvPr>
          <p:cNvSpPr/>
          <p:nvPr/>
        </p:nvSpPr>
        <p:spPr>
          <a:xfrm>
            <a:off x="2589870" y="3148975"/>
            <a:ext cx="366689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1050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唱吧前端团队</a:t>
            </a:r>
            <a:r>
              <a:rPr kumimoji="1" lang="en-US" altLang="zh-CN" sz="1050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-</a:t>
            </a:r>
            <a:r>
              <a:rPr kumimoji="1" lang="zh-CN" altLang="en-US" sz="1050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分享者：岳帅（师弟）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E36C1D8-B52C-4878-9511-BD78A86E3342}"/>
              </a:ext>
            </a:extLst>
          </p:cNvPr>
          <p:cNvSpPr txBox="1"/>
          <p:nvPr/>
        </p:nvSpPr>
        <p:spPr>
          <a:xfrm>
            <a:off x="2571400" y="2798807"/>
            <a:ext cx="370383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spc="300" dirty="0">
                <a:solidFill>
                  <a:schemeClr val="bg1"/>
                </a:solidFill>
                <a:latin typeface="Latha" panose="020B0604020202020204" pitchFamily="34" charset="0"/>
                <a:ea typeface="+mn-ea"/>
                <a:cs typeface="Latha" panose="020B0604020202020204" pitchFamily="34" charset="0"/>
                <a:sym typeface="+mn-lt"/>
              </a:rPr>
              <a:t>CSS/JS/Canvas/Lottie/SVGA</a:t>
            </a:r>
            <a:endParaRPr kumimoji="1" lang="zh-CN" altLang="en-US" sz="1200" spc="300" dirty="0">
              <a:solidFill>
                <a:schemeClr val="bg1"/>
              </a:solidFill>
              <a:latin typeface="Latha" panose="020B0604020202020204" pitchFamily="34" charset="0"/>
              <a:ea typeface="+mn-ea"/>
              <a:cs typeface="Latha" panose="020B0604020202020204" pitchFamily="34" charset="0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792418" y="829011"/>
            <a:ext cx="153948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400" spc="300" dirty="0">
                <a:ln w="41275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FE</a:t>
            </a:r>
            <a:endParaRPr lang="zh-CN" altLang="en-US" sz="4400" spc="300" dirty="0">
              <a:ln w="41275"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170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3" grpId="0" animBg="1"/>
      <p:bldP spid="26" grpId="0" animBg="1"/>
      <p:bldP spid="34" grpId="0"/>
      <p:bldP spid="35" grpId="0"/>
      <p:bldP spid="36" grpId="0"/>
      <p:bldP spid="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27984" y="843557"/>
            <a:ext cx="4032448" cy="3456384"/>
          </a:xfrm>
          <a:prstGeom prst="rect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rtlCol="0" anchor="ctr"/>
          <a:lstStyle/>
          <a:p>
            <a:pPr algn="ctr"/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文本框 5"/>
          <p:cNvSpPr txBox="1"/>
          <p:nvPr/>
        </p:nvSpPr>
        <p:spPr>
          <a:xfrm>
            <a:off x="4560327" y="915565"/>
            <a:ext cx="3832166" cy="3312368"/>
          </a:xfrm>
          <a:prstGeom prst="rect">
            <a:avLst/>
          </a:prstGeom>
          <a:noFill/>
        </p:spPr>
        <p:txBody>
          <a:bodyPr wrap="square" anchor="t" anchorCtr="1">
            <a:noAutofit/>
          </a:bodyPr>
          <a:lstStyle/>
          <a:p>
            <a:pPr>
              <a:lnSpc>
                <a:spcPct val="120000"/>
              </a:lnSpc>
            </a:pP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js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中动画实现原理 在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js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中，要实现动画，我们首先需要做的第一件事情，就是找到一个能够以特定时间间隔的方法重复渲染画面，在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Three.js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中就是重绘场景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Scene</a:t>
            </a:r>
            <a:r>
              <a:rPr lang="zh-CN" altLang="e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。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在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HMTL5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之前，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JavaScript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中的做法是使用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JS API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提供的定时器，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setInterval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function,interval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)`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方法，通过该方法，我们可以指定一个定时器，让他间隔的调用定时器函数，例如每隔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100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毫秒调用一次，在定时器的回调函数中，定义场景渲染。 但是通过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setInterval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方法，有一些很致命的问题，那就是该定时器函数并不会考虑浏览器发生的动作，例如，打开一个新的页面，该方法在后台还是会不断的执行。此外，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setInterval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函数并不是和重绘屏幕同步进行，这将会导致很高的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CPU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占用，性能会很差。</a:t>
            </a:r>
          </a:p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### 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js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中动画实现新方法 为了解决上述问题，现代浏览器提供了一个解决方案，那就是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requestAnimationFrame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方法。 通过该方法，你可以通过调用浏览器定义的方法，指定一个定时器。你的任何重绘都将在该提供的方法中进行。浏览器将会确保流畅高效地绘制场景，该方法的使用也非常简单，你只需要创建一个处理渲染的函数。如下示例： </a:t>
            </a:r>
            <a:r>
              <a:rPr lang="en-US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```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javascript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function 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renderScene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(){ 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requestAnimationFrame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renderScene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); 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renderer.render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" altLang="zh-CN" sz="90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scene,camera</a:t>
            </a:r>
            <a:r>
              <a:rPr lang="en" altLang="zh-CN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); } ``` </a:t>
            </a:r>
            <a:r>
              <a:rPr lang="zh-CN" altLang="en-US" sz="9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在该函数中，我们不断的调用本身，不断的重绘场景，实现动画效果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332736" y="1635260"/>
            <a:ext cx="1781997" cy="1872977"/>
            <a:chOff x="1786764" y="1317756"/>
            <a:chExt cx="1781997" cy="1872977"/>
          </a:xfrm>
        </p:grpSpPr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1786764" y="1317756"/>
              <a:ext cx="1781997" cy="1872977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 w="381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070728" y="2254244"/>
              <a:ext cx="992052" cy="218053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-US" altLang="zh-CN" sz="20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JS</a:t>
              </a:r>
              <a:r>
                <a:rPr lang="zh-CN" altLang="en-US" sz="20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动画原理</a:t>
              </a:r>
            </a:p>
          </p:txBody>
        </p:sp>
      </p:grpSp>
      <p:sp>
        <p:nvSpPr>
          <p:cNvPr id="9" name="文本框 30">
            <a:extLst>
              <a:ext uri="{FF2B5EF4-FFF2-40B4-BE49-F238E27FC236}">
                <a16:creationId xmlns:a16="http://schemas.microsoft.com/office/drawing/2014/main" id="{6C410E70-EFFD-7043-83C4-7CDAAF787640}"/>
              </a:ext>
            </a:extLst>
          </p:cNvPr>
          <p:cNvSpPr txBox="1"/>
          <p:nvPr/>
        </p:nvSpPr>
        <p:spPr>
          <a:xfrm>
            <a:off x="21953" y="146800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WebGL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Three.js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7914526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/>
          </p:cNvCxnSpPr>
          <p:nvPr/>
        </p:nvCxnSpPr>
        <p:spPr>
          <a:xfrm>
            <a:off x="4458826" y="2139702"/>
            <a:ext cx="8915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084168" y="3219822"/>
            <a:ext cx="2562345" cy="30475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lnSpc>
                <a:spcPct val="120000"/>
              </a:lnSpc>
            </a:pPr>
            <a:r>
              <a:rPr lang="en" altLang="zh-CN" sz="2000" b="1" dirty="0" err="1"/>
              <a:t>setInterval</a:t>
            </a:r>
            <a:r>
              <a:rPr lang="en-US" altLang="zh-CN" sz="2000" b="1" dirty="0"/>
              <a:t>/</a:t>
            </a:r>
            <a:r>
              <a:rPr lang="en-US" altLang="zh-CN" sz="2000" b="1" dirty="0" err="1"/>
              <a:t>setTimeout</a:t>
            </a:r>
            <a:endParaRPr lang="en-US" altLang="zh-CN" sz="2000" b="1" dirty="0"/>
          </a:p>
          <a:p>
            <a:pPr>
              <a:lnSpc>
                <a:spcPct val="120000"/>
              </a:lnSpc>
            </a:pPr>
            <a:r>
              <a:rPr lang="zh-CN" altLang="en-US" sz="1000" b="1" dirty="0"/>
              <a:t>的执行只是在内存中对图像属性进行改变，这个改变必须要等到下次浏览器重绘时才会被更新到屏幕上</a:t>
            </a:r>
            <a:endParaRPr lang="en" altLang="zh-CN" sz="1000" b="1" dirty="0"/>
          </a:p>
          <a:p>
            <a:pPr>
              <a:lnSpc>
                <a:spcPct val="120000"/>
              </a:lnSpc>
            </a:pPr>
            <a:endParaRPr lang="zh-CN" altLang="en-US" sz="1000" dirty="0">
              <a:solidFill>
                <a:schemeClr val="dk1">
                  <a:lumMod val="100000"/>
                </a:schemeClr>
              </a:solidFill>
              <a:effectLst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16"/>
          <p:cNvSpPr txBox="1"/>
          <p:nvPr/>
        </p:nvSpPr>
        <p:spPr>
          <a:xfrm>
            <a:off x="5652120" y="699544"/>
            <a:ext cx="2789230" cy="201622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>
              <a:lnSpc>
                <a:spcPct val="120000"/>
              </a:lnSpc>
            </a:pPr>
            <a:r>
              <a:rPr lang="en" altLang="zh-CN" b="1" dirty="0" err="1">
                <a:sym typeface="+mn-lt"/>
              </a:rPr>
              <a:t>requestAnimationFrame</a:t>
            </a:r>
            <a:endParaRPr lang="en" altLang="zh-CN" sz="1000" b="1" dirty="0">
              <a:sym typeface="+mn-lt"/>
            </a:endParaRPr>
          </a:p>
          <a:p>
            <a:r>
              <a:rPr lang="en" altLang="zh-CN" sz="1000" b="1" dirty="0"/>
              <a:t>1</a:t>
            </a:r>
            <a:r>
              <a:rPr lang="zh-CN" altLang="en" sz="1000" b="1" dirty="0"/>
              <a:t>、</a:t>
            </a:r>
            <a:r>
              <a:rPr lang="en" altLang="zh-CN" sz="1000" b="1" dirty="0" err="1"/>
              <a:t>requestAnimationFrame</a:t>
            </a:r>
            <a:r>
              <a:rPr lang="en" altLang="zh-CN" sz="1000" b="1" dirty="0"/>
              <a:t> </a:t>
            </a:r>
            <a:r>
              <a:rPr lang="zh-CN" altLang="en-US" sz="1000" b="1" dirty="0"/>
              <a:t>会把每一帧中的所有</a:t>
            </a:r>
            <a:r>
              <a:rPr lang="en" altLang="zh-CN" sz="1000" b="1" dirty="0"/>
              <a:t>DOM</a:t>
            </a:r>
            <a:r>
              <a:rPr lang="zh-CN" altLang="en-US" sz="1000" b="1" dirty="0"/>
              <a:t>操作集中起来，在一次重绘或回流中就完成，并且重绘或回流的时间间隔紧紧跟随浏览器的刷新频率，一般来说，这个频率为每秒</a:t>
            </a:r>
            <a:r>
              <a:rPr lang="en-US" altLang="zh-CN" sz="1000" b="1" dirty="0"/>
              <a:t>60</a:t>
            </a:r>
            <a:r>
              <a:rPr lang="zh-CN" altLang="en-US" sz="1000" b="1" dirty="0"/>
              <a:t>帧。</a:t>
            </a:r>
          </a:p>
          <a:p>
            <a:r>
              <a:rPr lang="en-US" altLang="zh-CN" sz="1000" b="1" dirty="0"/>
              <a:t>2</a:t>
            </a:r>
            <a:r>
              <a:rPr lang="zh-CN" altLang="en-US" sz="1000" b="1" dirty="0"/>
              <a:t>、在隐藏或不可见的元素中，</a:t>
            </a:r>
            <a:r>
              <a:rPr lang="en" altLang="zh-CN" sz="1000" b="1" dirty="0" err="1"/>
              <a:t>requestAnimationFrame</a:t>
            </a:r>
            <a:r>
              <a:rPr lang="zh-CN" altLang="en-US" sz="1000" b="1" dirty="0"/>
              <a:t>将不会进行重绘或回流，这当然就意味着更少的的</a:t>
            </a:r>
            <a:r>
              <a:rPr lang="en" altLang="zh-CN" sz="1000" b="1" dirty="0" err="1"/>
              <a:t>cpu</a:t>
            </a:r>
            <a:r>
              <a:rPr lang="zh-CN" altLang="en" sz="1000" b="1" dirty="0"/>
              <a:t>，</a:t>
            </a:r>
            <a:r>
              <a:rPr lang="en" altLang="zh-CN" sz="1000" b="1" dirty="0" err="1"/>
              <a:t>gpu</a:t>
            </a:r>
            <a:r>
              <a:rPr lang="zh-CN" altLang="en-US" sz="1000" b="1" dirty="0"/>
              <a:t>和内存使用量。</a:t>
            </a:r>
            <a:endParaRPr lang="en-US" altLang="zh-CN" sz="1000" b="1" dirty="0"/>
          </a:p>
          <a:p>
            <a:r>
              <a:rPr lang="en-US" altLang="zh-CN" sz="1000" b="1" dirty="0"/>
              <a:t>3</a:t>
            </a:r>
            <a:r>
              <a:rPr lang="zh-CN" altLang="en-US" sz="1000" b="1" dirty="0"/>
              <a:t>、</a:t>
            </a:r>
            <a:r>
              <a:rPr lang="en" altLang="zh-CN" sz="1000" b="1" dirty="0" err="1"/>
              <a:t>cancelAnimationFrame</a:t>
            </a:r>
            <a:r>
              <a:rPr lang="en" altLang="zh-CN" sz="1000" b="1" dirty="0"/>
              <a:t>()</a:t>
            </a:r>
            <a:r>
              <a:rPr lang="zh-CN" altLang="en-US" sz="1000" b="1" dirty="0"/>
              <a:t>接收一个参数 </a:t>
            </a:r>
            <a:r>
              <a:rPr lang="en" altLang="zh-CN" sz="1000" b="1" dirty="0" err="1"/>
              <a:t>requestAnimationFrame</a:t>
            </a:r>
            <a:r>
              <a:rPr lang="zh-CN" altLang="en-US" sz="1000" b="1" dirty="0"/>
              <a:t>默认返回一个</a:t>
            </a:r>
            <a:r>
              <a:rPr lang="en" altLang="zh-CN" sz="1000" b="1" dirty="0"/>
              <a:t>id</a:t>
            </a:r>
            <a:r>
              <a:rPr lang="zh-CN" altLang="en" sz="1000" b="1" dirty="0"/>
              <a:t>，</a:t>
            </a:r>
            <a:r>
              <a:rPr lang="en" altLang="zh-CN" sz="1000" b="1" dirty="0" err="1"/>
              <a:t>cancelAnimationFrame</a:t>
            </a:r>
            <a:r>
              <a:rPr lang="zh-CN" altLang="en-US" sz="1000" b="1" dirty="0"/>
              <a:t>只需要传入这个</a:t>
            </a:r>
            <a:r>
              <a:rPr lang="en" altLang="zh-CN" sz="1000" b="1" dirty="0"/>
              <a:t>id</a:t>
            </a:r>
            <a:r>
              <a:rPr lang="zh-CN" altLang="en-US" sz="1000" b="1" dirty="0"/>
              <a:t>就可以停止了。</a:t>
            </a:r>
          </a:p>
        </p:txBody>
      </p:sp>
      <p:sp>
        <p:nvSpPr>
          <p:cNvPr id="12" name="Freeform 13"/>
          <p:cNvSpPr>
            <a:spLocks/>
          </p:cNvSpPr>
          <p:nvPr/>
        </p:nvSpPr>
        <p:spPr bwMode="auto">
          <a:xfrm>
            <a:off x="2992859" y="1785158"/>
            <a:ext cx="2076323" cy="2182331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blipFill dpi="0" rotWithShape="0">
            <a:blip r:embed="rId4"/>
            <a:srcRect/>
            <a:stretch>
              <a:fillRect/>
            </a:stretch>
          </a:blipFill>
          <a:ln w="381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 rot="12258870">
            <a:off x="702877" y="1454488"/>
            <a:ext cx="2076323" cy="2182331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blipFill dpi="0" rotWithShape="0">
            <a:blip r:embed="rId5"/>
            <a:srcRect/>
            <a:stretch>
              <a:fillRect/>
            </a:stretch>
          </a:blipFill>
          <a:ln w="381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JS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时间控制器</a:t>
            </a:r>
          </a:p>
        </p:txBody>
      </p:sp>
      <p:cxnSp>
        <p:nvCxnSpPr>
          <p:cNvPr id="10" name="直接连接符 3">
            <a:extLst>
              <a:ext uri="{FF2B5EF4-FFF2-40B4-BE49-F238E27FC236}">
                <a16:creationId xmlns:a16="http://schemas.microsoft.com/office/drawing/2014/main" id="{0DF3A362-034B-C44D-9DF4-C3626E3B70EB}"/>
              </a:ext>
            </a:extLst>
          </p:cNvPr>
          <p:cNvCxnSpPr/>
          <p:nvPr/>
        </p:nvCxnSpPr>
        <p:spPr>
          <a:xfrm>
            <a:off x="4904596" y="3435846"/>
            <a:ext cx="8915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1646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30"/>
          <p:cNvSpPr txBox="1"/>
          <p:nvPr/>
        </p:nvSpPr>
        <p:spPr>
          <a:xfrm>
            <a:off x="-180528" y="123478"/>
            <a:ext cx="4104456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RAF/SetInterval/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SetTimeout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349F40-3563-5949-A303-9CF97A638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69" y="1341021"/>
            <a:ext cx="8404261" cy="2461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386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/>
          <p:cNvSpPr>
            <a:spLocks/>
          </p:cNvSpPr>
          <p:nvPr/>
        </p:nvSpPr>
        <p:spPr bwMode="auto">
          <a:xfrm>
            <a:off x="3626821" y="684521"/>
            <a:ext cx="2291814" cy="240882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3166542" y="867055"/>
            <a:ext cx="2930682" cy="2043754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71661" y="1478582"/>
            <a:ext cx="843180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03</a:t>
            </a:r>
            <a:endParaRPr lang="zh-CN" altLang="en-US" sz="6600" b="1" dirty="0">
              <a:solidFill>
                <a:schemeClr val="bg1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836106" y="3065446"/>
            <a:ext cx="1527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Lottie</a:t>
            </a:r>
            <a:endParaRPr lang="zh-CN" altLang="en-US" sz="3600" b="1" dirty="0">
              <a:solidFill>
                <a:srgbClr val="895FAF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2" name="Shape 285"/>
          <p:cNvSpPr txBox="1"/>
          <p:nvPr/>
        </p:nvSpPr>
        <p:spPr>
          <a:xfrm>
            <a:off x="2807432" y="3704870"/>
            <a:ext cx="3529136" cy="931126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Lottie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是一个用于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Android</a:t>
            </a:r>
            <a:r>
              <a:rPr lang="zh-CN" altLang="e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iOS</a:t>
            </a:r>
            <a:r>
              <a:rPr lang="zh-CN" altLang="e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Windows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Web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、微信小程序、支付宝小程序的库，用于解析使用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Bodymovin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导出为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json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Adobe After Effects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动画，并在移动设备和网络上呈现它们！</a:t>
            </a:r>
            <a:endParaRPr lang="en-US" altLang="zh-CN" sz="1200" dirty="0">
              <a:solidFill>
                <a:srgbClr val="895FA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08869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Lottie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1B53B6B-C885-884A-A0BF-0C3AF2260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44" y="790665"/>
            <a:ext cx="6747767" cy="356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48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86075" y="1400065"/>
            <a:ext cx="3371851" cy="1853231"/>
            <a:chOff x="2886075" y="1630847"/>
            <a:chExt cx="3371851" cy="1853231"/>
          </a:xfrm>
        </p:grpSpPr>
        <p:sp>
          <p:nvSpPr>
            <p:cNvPr id="25" name="îṣḷiḓê"/>
            <p:cNvSpPr/>
            <p:nvPr/>
          </p:nvSpPr>
          <p:spPr>
            <a:xfrm>
              <a:off x="4405295" y="1630847"/>
              <a:ext cx="1852631" cy="1853231"/>
            </a:xfrm>
            <a:custGeom>
              <a:avLst/>
              <a:gdLst>
                <a:gd name="connsiteX0" fmla="*/ 1484938 w 2970838"/>
                <a:gd name="connsiteY0" fmla="*/ 0 h 2971800"/>
                <a:gd name="connsiteX1" fmla="*/ 2970838 w 2970838"/>
                <a:gd name="connsiteY1" fmla="*/ 1485900 h 2971800"/>
                <a:gd name="connsiteX2" fmla="*/ 1484938 w 2970838"/>
                <a:gd name="connsiteY2" fmla="*/ 2971800 h 2971800"/>
                <a:gd name="connsiteX3" fmla="*/ 6710 w 2970838"/>
                <a:gd name="connsiteY3" fmla="*/ 1637825 h 2971800"/>
                <a:gd name="connsiteX4" fmla="*/ 0 w 2970838"/>
                <a:gd name="connsiteY4" fmla="*/ 1504951 h 2971800"/>
                <a:gd name="connsiteX5" fmla="*/ 533765 w 2970838"/>
                <a:gd name="connsiteY5" fmla="*/ 1504951 h 2971800"/>
                <a:gd name="connsiteX6" fmla="*/ 537719 w 2970838"/>
                <a:gd name="connsiteY6" fmla="*/ 1583250 h 2971800"/>
                <a:gd name="connsiteX7" fmla="*/ 1484938 w 2970838"/>
                <a:gd name="connsiteY7" fmla="*/ 2438035 h 2971800"/>
                <a:gd name="connsiteX8" fmla="*/ 2437073 w 2970838"/>
                <a:gd name="connsiteY8" fmla="*/ 1485900 h 2971800"/>
                <a:gd name="connsiteX9" fmla="*/ 1484938 w 2970838"/>
                <a:gd name="connsiteY9" fmla="*/ 533765 h 2971800"/>
                <a:gd name="connsiteX10" fmla="*/ 811677 w 2970838"/>
                <a:gd name="connsiteY10" fmla="*/ 812639 h 2971800"/>
                <a:gd name="connsiteX11" fmla="*/ 745820 w 2970838"/>
                <a:gd name="connsiteY11" fmla="*/ 892459 h 2971800"/>
                <a:gd name="connsiteX12" fmla="*/ 366414 w 2970838"/>
                <a:gd name="connsiteY12" fmla="*/ 509846 h 2971800"/>
                <a:gd name="connsiteX13" fmla="*/ 434248 w 2970838"/>
                <a:gd name="connsiteY13" fmla="*/ 435210 h 2971800"/>
                <a:gd name="connsiteX14" fmla="*/ 1484938 w 2970838"/>
                <a:gd name="connsiteY1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70838" h="2971800">
                  <a:moveTo>
                    <a:pt x="1484938" y="0"/>
                  </a:moveTo>
                  <a:cubicBezTo>
                    <a:pt x="2305578" y="0"/>
                    <a:pt x="2970838" y="665260"/>
                    <a:pt x="2970838" y="1485900"/>
                  </a:cubicBezTo>
                  <a:cubicBezTo>
                    <a:pt x="2970838" y="2306540"/>
                    <a:pt x="2305578" y="2971800"/>
                    <a:pt x="1484938" y="2971800"/>
                  </a:cubicBezTo>
                  <a:cubicBezTo>
                    <a:pt x="715588" y="2971800"/>
                    <a:pt x="82803" y="2387099"/>
                    <a:pt x="6710" y="1637825"/>
                  </a:cubicBezTo>
                  <a:lnTo>
                    <a:pt x="0" y="1504951"/>
                  </a:lnTo>
                  <a:lnTo>
                    <a:pt x="533765" y="1504951"/>
                  </a:lnTo>
                  <a:lnTo>
                    <a:pt x="537719" y="1583250"/>
                  </a:lnTo>
                  <a:cubicBezTo>
                    <a:pt x="586478" y="2063371"/>
                    <a:pt x="991954" y="2438035"/>
                    <a:pt x="1484938" y="2438035"/>
                  </a:cubicBezTo>
                  <a:cubicBezTo>
                    <a:pt x="2010788" y="2438035"/>
                    <a:pt x="2437073" y="2011750"/>
                    <a:pt x="2437073" y="1485900"/>
                  </a:cubicBezTo>
                  <a:cubicBezTo>
                    <a:pt x="2437073" y="960050"/>
                    <a:pt x="2010788" y="533765"/>
                    <a:pt x="1484938" y="533765"/>
                  </a:cubicBezTo>
                  <a:cubicBezTo>
                    <a:pt x="1222013" y="533765"/>
                    <a:pt x="983979" y="640336"/>
                    <a:pt x="811677" y="812639"/>
                  </a:cubicBezTo>
                  <a:lnTo>
                    <a:pt x="745820" y="892459"/>
                  </a:lnTo>
                  <a:lnTo>
                    <a:pt x="366414" y="509846"/>
                  </a:lnTo>
                  <a:lnTo>
                    <a:pt x="434248" y="435210"/>
                  </a:lnTo>
                  <a:cubicBezTo>
                    <a:pt x="703143" y="166315"/>
                    <a:pt x="1074618" y="0"/>
                    <a:pt x="1484938" y="0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išļïḋé"/>
            <p:cNvSpPr/>
            <p:nvPr/>
          </p:nvSpPr>
          <p:spPr>
            <a:xfrm flipV="1">
              <a:off x="2886075" y="1630847"/>
              <a:ext cx="1853231" cy="1853231"/>
            </a:xfrm>
            <a:custGeom>
              <a:avLst/>
              <a:gdLst>
                <a:gd name="connsiteX0" fmla="*/ 1485900 w 2971800"/>
                <a:gd name="connsiteY0" fmla="*/ 2971800 h 2971800"/>
                <a:gd name="connsiteX1" fmla="*/ 2971800 w 2971800"/>
                <a:gd name="connsiteY1" fmla="*/ 1485900 h 2971800"/>
                <a:gd name="connsiteX2" fmla="*/ 2970838 w 2971800"/>
                <a:gd name="connsiteY2" fmla="*/ 1466849 h 2971800"/>
                <a:gd name="connsiteX3" fmla="*/ 2437073 w 2971800"/>
                <a:gd name="connsiteY3" fmla="*/ 1466849 h 2971800"/>
                <a:gd name="connsiteX4" fmla="*/ 2438035 w 2971800"/>
                <a:gd name="connsiteY4" fmla="*/ 1485900 h 2971800"/>
                <a:gd name="connsiteX5" fmla="*/ 1485900 w 2971800"/>
                <a:gd name="connsiteY5" fmla="*/ 2438035 h 2971800"/>
                <a:gd name="connsiteX6" fmla="*/ 533765 w 2971800"/>
                <a:gd name="connsiteY6" fmla="*/ 1485900 h 2971800"/>
                <a:gd name="connsiteX7" fmla="*/ 1485900 w 2971800"/>
                <a:gd name="connsiteY7" fmla="*/ 533765 h 2971800"/>
                <a:gd name="connsiteX8" fmla="*/ 2159161 w 2971800"/>
                <a:gd name="connsiteY8" fmla="*/ 812639 h 2971800"/>
                <a:gd name="connsiteX9" fmla="*/ 2207859 w 2971800"/>
                <a:gd name="connsiteY9" fmla="*/ 871662 h 2971800"/>
                <a:gd name="connsiteX10" fmla="*/ 2586355 w 2971800"/>
                <a:gd name="connsiteY10" fmla="*/ 489966 h 2971800"/>
                <a:gd name="connsiteX11" fmla="*/ 2536590 w 2971800"/>
                <a:gd name="connsiteY11" fmla="*/ 435210 h 2971800"/>
                <a:gd name="connsiteX12" fmla="*/ 1485900 w 2971800"/>
                <a:gd name="connsiteY12" fmla="*/ 0 h 2971800"/>
                <a:gd name="connsiteX13" fmla="*/ 0 w 2971800"/>
                <a:gd name="connsiteY13" fmla="*/ 1485900 h 2971800"/>
                <a:gd name="connsiteX14" fmla="*/ 1485900 w 2971800"/>
                <a:gd name="connsiteY14" fmla="*/ 297180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71800" h="2971800">
                  <a:moveTo>
                    <a:pt x="1485900" y="2971800"/>
                  </a:moveTo>
                  <a:cubicBezTo>
                    <a:pt x="2306540" y="2971800"/>
                    <a:pt x="2971800" y="2306540"/>
                    <a:pt x="2971800" y="1485900"/>
                  </a:cubicBezTo>
                  <a:lnTo>
                    <a:pt x="2970838" y="1466849"/>
                  </a:lnTo>
                  <a:lnTo>
                    <a:pt x="2437073" y="1466849"/>
                  </a:lnTo>
                  <a:lnTo>
                    <a:pt x="2438035" y="1485900"/>
                  </a:lnTo>
                  <a:cubicBezTo>
                    <a:pt x="2438035" y="2011750"/>
                    <a:pt x="2011750" y="2438035"/>
                    <a:pt x="1485900" y="2438035"/>
                  </a:cubicBezTo>
                  <a:cubicBezTo>
                    <a:pt x="960050" y="2438035"/>
                    <a:pt x="533765" y="2011750"/>
                    <a:pt x="533765" y="1485900"/>
                  </a:cubicBezTo>
                  <a:cubicBezTo>
                    <a:pt x="533765" y="960050"/>
                    <a:pt x="960050" y="533765"/>
                    <a:pt x="1485900" y="533765"/>
                  </a:cubicBezTo>
                  <a:cubicBezTo>
                    <a:pt x="1748825" y="533765"/>
                    <a:pt x="1986859" y="640336"/>
                    <a:pt x="2159161" y="812639"/>
                  </a:cubicBezTo>
                  <a:lnTo>
                    <a:pt x="2207859" y="871662"/>
                  </a:lnTo>
                  <a:lnTo>
                    <a:pt x="2586355" y="489966"/>
                  </a:lnTo>
                  <a:lnTo>
                    <a:pt x="2536590" y="435210"/>
                  </a:lnTo>
                  <a:cubicBezTo>
                    <a:pt x="2267695" y="166315"/>
                    <a:pt x="1896220" y="0"/>
                    <a:pt x="1485900" y="0"/>
                  </a:cubicBezTo>
                  <a:cubicBezTo>
                    <a:pt x="665260" y="0"/>
                    <a:pt x="0" y="665260"/>
                    <a:pt x="0" y="1485900"/>
                  </a:cubicBezTo>
                  <a:cubicBezTo>
                    <a:pt x="0" y="2306540"/>
                    <a:pt x="665260" y="2971800"/>
                    <a:pt x="1485900" y="2971800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0120" y="459674"/>
            <a:ext cx="7651691" cy="2738909"/>
            <a:chOff x="750120" y="690456"/>
            <a:chExt cx="7651691" cy="2738909"/>
          </a:xfrm>
        </p:grpSpPr>
        <p:grpSp>
          <p:nvGrpSpPr>
            <p:cNvPr id="7" name="îṧ1îďê"/>
            <p:cNvGrpSpPr/>
            <p:nvPr/>
          </p:nvGrpSpPr>
          <p:grpSpPr>
            <a:xfrm>
              <a:off x="5317787" y="690456"/>
              <a:ext cx="1972461" cy="750147"/>
              <a:chOff x="7560727" y="1940798"/>
              <a:chExt cx="2629947" cy="1000196"/>
            </a:xfrm>
          </p:grpSpPr>
          <p:sp>
            <p:nvSpPr>
              <p:cNvPr id="23" name="îš1iḓè"/>
              <p:cNvSpPr txBox="1"/>
              <p:nvPr/>
            </p:nvSpPr>
            <p:spPr>
              <a:xfrm>
                <a:off x="7565584" y="2105217"/>
                <a:ext cx="2625090" cy="835777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渲染模式 默认为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canvas</a:t>
                </a:r>
              </a:p>
              <a:p>
                <a:pPr defTabSz="914378">
                  <a:lnSpc>
                    <a:spcPct val="120000"/>
                  </a:lnSpc>
                  <a:defRPr/>
                </a:pP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'</a:t>
                </a:r>
                <a:r>
                  <a:rPr lang="en" altLang="zh-CN" sz="1000" dirty="0" err="1">
                    <a:latin typeface="+mn-lt"/>
                    <a:ea typeface="+mn-ea"/>
                    <a:cs typeface="+mn-ea"/>
                    <a:sym typeface="+mn-lt"/>
                  </a:rPr>
                  <a:t>svg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' | 'canvas' | 'html'</a:t>
                </a:r>
                <a:endParaRPr lang="zh-CN" altLang="en-US" sz="10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4" name="ïṥľîḑê"/>
              <p:cNvSpPr/>
              <p:nvPr/>
            </p:nvSpPr>
            <p:spPr>
              <a:xfrm>
                <a:off x="7560727" y="1940798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defRPr/>
                </a:pPr>
                <a:r>
                  <a:rPr lang="en" altLang="zh-CN" sz="1600" b="1" dirty="0">
                    <a:solidFill>
                      <a:schemeClr val="accent2"/>
                    </a:solidFill>
                    <a:latin typeface="+mn-lt"/>
                    <a:ea typeface="+mn-ea"/>
                    <a:cs typeface="+mn-ea"/>
                    <a:sym typeface="+mn-lt"/>
                  </a:rPr>
                  <a:t>renderer</a:t>
                </a:r>
                <a:endParaRPr lang="zh-CN" altLang="en-US" sz="1600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îṧļíḍê"/>
            <p:cNvGrpSpPr/>
            <p:nvPr/>
          </p:nvGrpSpPr>
          <p:grpSpPr>
            <a:xfrm>
              <a:off x="1865328" y="718873"/>
              <a:ext cx="1923601" cy="626833"/>
              <a:chOff x="1836072" y="1978686"/>
              <a:chExt cx="2564802" cy="835777"/>
            </a:xfrm>
          </p:grpSpPr>
          <p:sp>
            <p:nvSpPr>
              <p:cNvPr id="21" name="íṧ1îḓe"/>
              <p:cNvSpPr txBox="1"/>
              <p:nvPr/>
            </p:nvSpPr>
            <p:spPr>
              <a:xfrm>
                <a:off x="1836072" y="2224907"/>
                <a:ext cx="2564802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algn="r"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要挂载动画的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DOM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对象，默认为空，新建一个</a:t>
                </a:r>
              </a:p>
            </p:txBody>
          </p:sp>
          <p:sp>
            <p:nvSpPr>
              <p:cNvPr id="22" name="iṣľïḓé"/>
              <p:cNvSpPr/>
              <p:nvPr/>
            </p:nvSpPr>
            <p:spPr>
              <a:xfrm>
                <a:off x="1993259" y="1978686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defRPr/>
                </a:pPr>
                <a:r>
                  <a:rPr lang="en" altLang="zh-CN" sz="1600" b="1" dirty="0">
                    <a:solidFill>
                      <a:schemeClr val="accent1"/>
                    </a:solidFill>
                    <a:latin typeface="+mn-lt"/>
                    <a:ea typeface="+mn-ea"/>
                    <a:cs typeface="+mn-ea"/>
                    <a:sym typeface="+mn-lt"/>
                  </a:rPr>
                  <a:t>container</a:t>
                </a:r>
                <a:endParaRPr lang="zh-CN" altLang="en-US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îṩļîḓê"/>
            <p:cNvGrpSpPr/>
            <p:nvPr/>
          </p:nvGrpSpPr>
          <p:grpSpPr>
            <a:xfrm>
              <a:off x="6419606" y="1573020"/>
              <a:ext cx="1968819" cy="688185"/>
              <a:chOff x="9029822" y="1958565"/>
              <a:chExt cx="2625092" cy="917580"/>
            </a:xfrm>
          </p:grpSpPr>
          <p:sp>
            <p:nvSpPr>
              <p:cNvPr id="19" name="ï$ḷîḓe"/>
              <p:cNvSpPr txBox="1"/>
              <p:nvPr/>
            </p:nvSpPr>
            <p:spPr>
              <a:xfrm>
                <a:off x="9029822" y="2286589"/>
                <a:ext cx="2625092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 fontScale="92500" lnSpcReduction="10000"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循环参数，</a:t>
                </a:r>
                <a:r>
                  <a:rPr lang="en" altLang="zh-CN" sz="1000" dirty="0" err="1">
                    <a:latin typeface="+mn-lt"/>
                    <a:ea typeface="+mn-ea"/>
                    <a:cs typeface="+mn-ea"/>
                    <a:sym typeface="+mn-lt"/>
                  </a:rPr>
                  <a:t>ture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/false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以开关量控制，若为数字，则</a:t>
                </a:r>
                <a:r>
                  <a:rPr lang="en-US" altLang="zh-CN" sz="1000" dirty="0">
                    <a:latin typeface="+mn-lt"/>
                    <a:ea typeface="+mn-ea"/>
                    <a:cs typeface="+mn-ea"/>
                    <a:sym typeface="+mn-lt"/>
                  </a:rPr>
                  <a:t>0~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max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为循环次数，负数为无限循环。默认为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true</a:t>
                </a:r>
                <a:endParaRPr lang="zh-CN" altLang="en-US" sz="10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0" name="ïṩlïḑê"/>
              <p:cNvSpPr/>
              <p:nvPr/>
            </p:nvSpPr>
            <p:spPr>
              <a:xfrm>
                <a:off x="9029822" y="1958565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defRPr/>
                </a:pPr>
                <a:r>
                  <a:rPr lang="en" altLang="zh-CN" sz="1600" b="1" dirty="0">
                    <a:solidFill>
                      <a:schemeClr val="accent2"/>
                    </a:solidFill>
                    <a:latin typeface="+mn-lt"/>
                    <a:ea typeface="+mn-ea"/>
                    <a:cs typeface="+mn-ea"/>
                    <a:sym typeface="+mn-lt"/>
                  </a:rPr>
                  <a:t>loop</a:t>
                </a:r>
                <a:endParaRPr lang="zh-CN" altLang="en-US" sz="1600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ïŝḻïḋé"/>
            <p:cNvGrpSpPr/>
            <p:nvPr/>
          </p:nvGrpSpPr>
          <p:grpSpPr>
            <a:xfrm>
              <a:off x="787407" y="1573020"/>
              <a:ext cx="1923601" cy="626833"/>
              <a:chOff x="398843" y="1958565"/>
              <a:chExt cx="2564802" cy="835777"/>
            </a:xfrm>
          </p:grpSpPr>
          <p:sp>
            <p:nvSpPr>
              <p:cNvPr id="17" name="ïş1ídé"/>
              <p:cNvSpPr txBox="1"/>
              <p:nvPr/>
            </p:nvSpPr>
            <p:spPr>
              <a:xfrm>
                <a:off x="398843" y="2204786"/>
                <a:ext cx="2564802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algn="r"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自动播放，默认为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true</a:t>
                </a:r>
                <a:endParaRPr lang="zh-CN" altLang="en-US" sz="10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8" name="iŝḻide"/>
              <p:cNvSpPr/>
              <p:nvPr/>
            </p:nvSpPr>
            <p:spPr>
              <a:xfrm>
                <a:off x="556029" y="1958565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defRPr/>
                </a:pPr>
                <a:r>
                  <a:rPr lang="en" altLang="zh-CN" sz="1600" b="1" dirty="0">
                    <a:solidFill>
                      <a:schemeClr val="accent1"/>
                    </a:solidFill>
                    <a:latin typeface="+mn-lt"/>
                    <a:ea typeface="+mn-ea"/>
                    <a:cs typeface="+mn-ea"/>
                    <a:sym typeface="+mn-lt"/>
                  </a:rPr>
                  <a:t>autoplay</a:t>
                </a:r>
                <a:endParaRPr lang="zh-CN" altLang="en-US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ïŝlïde"/>
            <p:cNvGrpSpPr/>
            <p:nvPr/>
          </p:nvGrpSpPr>
          <p:grpSpPr>
            <a:xfrm>
              <a:off x="6432993" y="2802532"/>
              <a:ext cx="1968818" cy="626833"/>
              <a:chOff x="9047669" y="2438930"/>
              <a:chExt cx="2625090" cy="835777"/>
            </a:xfrm>
          </p:grpSpPr>
          <p:sp>
            <p:nvSpPr>
              <p:cNvPr id="15" name="ïSļïďê"/>
              <p:cNvSpPr txBox="1"/>
              <p:nvPr/>
            </p:nvSpPr>
            <p:spPr>
              <a:xfrm>
                <a:off x="9047669" y="2685151"/>
                <a:ext cx="2625090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 fontScale="92500" lnSpcReduction="10000"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动画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json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文件路径，如果末尾不是</a:t>
                </a:r>
                <a:r>
                  <a:rPr lang="en-US" altLang="zh-CN" sz="1000" dirty="0">
                    <a:latin typeface="+mn-lt"/>
                    <a:ea typeface="+mn-ea"/>
                    <a:cs typeface="+mn-ea"/>
                    <a:sym typeface="+mn-lt"/>
                  </a:rPr>
                  <a:t>.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json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则会自动加上</a:t>
                </a:r>
                <a:r>
                  <a:rPr lang="en-US" altLang="zh-CN" sz="1000" dirty="0">
                    <a:latin typeface="+mn-lt"/>
                    <a:ea typeface="+mn-ea"/>
                    <a:cs typeface="+mn-ea"/>
                    <a:sym typeface="+mn-lt"/>
                  </a:rPr>
                  <a:t>/</a:t>
                </a:r>
                <a:r>
                  <a:rPr lang="en" altLang="zh-CN" sz="1000" dirty="0" err="1">
                    <a:latin typeface="+mn-lt"/>
                    <a:ea typeface="+mn-ea"/>
                    <a:cs typeface="+mn-ea"/>
                    <a:sym typeface="+mn-lt"/>
                  </a:rPr>
                  <a:t>data.json</a:t>
                </a:r>
                <a:r>
                  <a:rPr lang="zh-CN" altLang="en" sz="1000" dirty="0">
                    <a:latin typeface="+mn-lt"/>
                    <a:ea typeface="+mn-ea"/>
                    <a:cs typeface="+mn-ea"/>
                    <a:sym typeface="+mn-lt"/>
                  </a:rPr>
                  <a:t>，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默认为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null</a:t>
                </a:r>
                <a:endParaRPr lang="zh-CN" altLang="en-US" sz="10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6" name="îŝlíḍé"/>
              <p:cNvSpPr/>
              <p:nvPr/>
            </p:nvSpPr>
            <p:spPr>
              <a:xfrm>
                <a:off x="9047669" y="2438930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defRPr/>
                </a:pPr>
                <a:r>
                  <a:rPr lang="en" altLang="zh-CN" sz="1600" b="1" dirty="0">
                    <a:solidFill>
                      <a:schemeClr val="accent2"/>
                    </a:solidFill>
                    <a:latin typeface="+mn-lt"/>
                    <a:ea typeface="+mn-ea"/>
                    <a:cs typeface="+mn-ea"/>
                    <a:sym typeface="+mn-lt"/>
                  </a:rPr>
                  <a:t>path</a:t>
                </a:r>
                <a:endParaRPr lang="zh-CN" altLang="en-US" sz="1600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iṧḻiďé"/>
            <p:cNvGrpSpPr/>
            <p:nvPr/>
          </p:nvGrpSpPr>
          <p:grpSpPr>
            <a:xfrm>
              <a:off x="750120" y="2802532"/>
              <a:ext cx="2160240" cy="626833"/>
              <a:chOff x="349127" y="2438930"/>
              <a:chExt cx="2880321" cy="835777"/>
            </a:xfrm>
          </p:grpSpPr>
          <p:sp>
            <p:nvSpPr>
              <p:cNvPr id="13" name="îsḷíḓe"/>
              <p:cNvSpPr txBox="1"/>
              <p:nvPr/>
            </p:nvSpPr>
            <p:spPr>
              <a:xfrm>
                <a:off x="349127" y="2685151"/>
                <a:ext cx="2880321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 fontScale="92500"/>
              </a:bodyPr>
              <a:lstStyle/>
              <a:p>
                <a:pPr algn="r"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动画数据，需要符合数据格式（见下），优先级高于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path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参数，默认为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null</a:t>
                </a:r>
                <a:endParaRPr lang="zh-CN" altLang="en-US" sz="1000" dirty="0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4" name="îṥliḓé"/>
              <p:cNvSpPr/>
              <p:nvPr/>
            </p:nvSpPr>
            <p:spPr>
              <a:xfrm>
                <a:off x="506313" y="2438930"/>
                <a:ext cx="2407616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defRPr/>
                </a:pPr>
                <a:r>
                  <a:rPr lang="en" altLang="zh-CN" sz="1600" b="1" dirty="0">
                    <a:solidFill>
                      <a:schemeClr val="accent1"/>
                    </a:solidFill>
                    <a:latin typeface="+mn-lt"/>
                    <a:ea typeface="+mn-ea"/>
                    <a:cs typeface="+mn-ea"/>
                    <a:sym typeface="+mn-lt"/>
                  </a:rPr>
                  <a:t>animationData</a:t>
                </a:r>
                <a:endParaRPr lang="zh-CN" altLang="en-US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7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动画参数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D6253E7-E969-934D-9676-FD70BFAB4FC3}"/>
              </a:ext>
            </a:extLst>
          </p:cNvPr>
          <p:cNvGrpSpPr/>
          <p:nvPr/>
        </p:nvGrpSpPr>
        <p:grpSpPr>
          <a:xfrm>
            <a:off x="3384550" y="3538437"/>
            <a:ext cx="3275682" cy="1193553"/>
            <a:chOff x="3384550" y="3538437"/>
            <a:chExt cx="3275682" cy="1193553"/>
          </a:xfrm>
        </p:grpSpPr>
        <p:sp>
          <p:nvSpPr>
            <p:cNvPr id="29" name="îsḷíḓe">
              <a:extLst>
                <a:ext uri="{FF2B5EF4-FFF2-40B4-BE49-F238E27FC236}">
                  <a16:creationId xmlns:a16="http://schemas.microsoft.com/office/drawing/2014/main" id="{AC37B57C-5E0F-2441-A122-57F376139147}"/>
                </a:ext>
              </a:extLst>
            </p:cNvPr>
            <p:cNvSpPr txBox="1"/>
            <p:nvPr/>
          </p:nvSpPr>
          <p:spPr>
            <a:xfrm>
              <a:off x="3384550" y="3723103"/>
              <a:ext cx="3275682" cy="1008887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context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：指定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canvasContext</a:t>
              </a:r>
            </a:p>
            <a:p>
              <a:pPr defTabSz="914378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clearCanvas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：是否先清除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canvas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画布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defTabSz="914378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progressiveLoad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：是否开启渐进式加载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defTabSz="914378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hideOnTransparent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：当元素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opacity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为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0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时隐藏元素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defTabSz="914378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className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：容器追加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class</a:t>
              </a:r>
              <a:r>
                <a:rPr lang="zh-CN" altLang="en" sz="1000" dirty="0">
                  <a:latin typeface="+mn-lt"/>
                  <a:ea typeface="+mn-ea"/>
                  <a:cs typeface="+mn-ea"/>
                  <a:sym typeface="+mn-lt"/>
                </a:rPr>
                <a:t>，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默认为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''</a:t>
              </a:r>
              <a:endParaRPr lang="zh-CN" altLang="en-US" sz="10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" name="îṥliḓé">
              <a:extLst>
                <a:ext uri="{FF2B5EF4-FFF2-40B4-BE49-F238E27FC236}">
                  <a16:creationId xmlns:a16="http://schemas.microsoft.com/office/drawing/2014/main" id="{E7EC2A4B-F876-EA42-B0E1-1D96BE283C01}"/>
                </a:ext>
              </a:extLst>
            </p:cNvPr>
            <p:cNvSpPr/>
            <p:nvPr/>
          </p:nvSpPr>
          <p:spPr>
            <a:xfrm>
              <a:off x="3502439" y="3538437"/>
              <a:ext cx="1805711" cy="184666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defRPr/>
              </a:pPr>
              <a:r>
                <a:rPr lang="en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rendererSettings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2400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îṥḷïḑe"/>
          <p:cNvGrpSpPr/>
          <p:nvPr/>
        </p:nvGrpSpPr>
        <p:grpSpPr>
          <a:xfrm>
            <a:off x="467544" y="1245864"/>
            <a:ext cx="1623190" cy="681404"/>
            <a:chOff x="9137748" y="2246943"/>
            <a:chExt cx="2164253" cy="908538"/>
          </a:xfrm>
        </p:grpSpPr>
        <p:sp>
          <p:nvSpPr>
            <p:cNvPr id="19" name="iś1îdé"/>
            <p:cNvSpPr>
              <a:spLocks/>
            </p:cNvSpPr>
            <p:nvPr/>
          </p:nvSpPr>
          <p:spPr bwMode="auto">
            <a:xfrm>
              <a:off x="9137748" y="2598082"/>
              <a:ext cx="2164253" cy="5573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播放动画</a:t>
              </a:r>
            </a:p>
          </p:txBody>
        </p:sp>
        <p:sp>
          <p:nvSpPr>
            <p:cNvPr id="20" name="iṥḻïdè"/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play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0" name="íṣ1iḋè"/>
          <p:cNvGrpSpPr/>
          <p:nvPr/>
        </p:nvGrpSpPr>
        <p:grpSpPr>
          <a:xfrm>
            <a:off x="467544" y="2972901"/>
            <a:ext cx="1623190" cy="681404"/>
            <a:chOff x="9137748" y="2246943"/>
            <a:chExt cx="2164253" cy="908538"/>
          </a:xfrm>
        </p:grpSpPr>
        <p:sp>
          <p:nvSpPr>
            <p:cNvPr id="17" name="îšļîdè"/>
            <p:cNvSpPr>
              <a:spLocks/>
            </p:cNvSpPr>
            <p:nvPr/>
          </p:nvSpPr>
          <p:spPr bwMode="auto">
            <a:xfrm>
              <a:off x="9137748" y="2598082"/>
              <a:ext cx="2164253" cy="5573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跳转到某时间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/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帧并播放</a:t>
              </a:r>
            </a:p>
          </p:txBody>
        </p:sp>
        <p:sp>
          <p:nvSpPr>
            <p:cNvPr id="18" name="ïšľídê"/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goToAndStop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1" name="îṥ1íḑè"/>
          <p:cNvGrpSpPr/>
          <p:nvPr/>
        </p:nvGrpSpPr>
        <p:grpSpPr>
          <a:xfrm>
            <a:off x="2824435" y="1242274"/>
            <a:ext cx="1623190" cy="681404"/>
            <a:chOff x="9137748" y="2246943"/>
            <a:chExt cx="2164253" cy="908538"/>
          </a:xfrm>
        </p:grpSpPr>
        <p:sp>
          <p:nvSpPr>
            <p:cNvPr id="15" name="íṧḻiďe"/>
            <p:cNvSpPr>
              <a:spLocks/>
            </p:cNvSpPr>
            <p:nvPr/>
          </p:nvSpPr>
          <p:spPr bwMode="auto">
            <a:xfrm>
              <a:off x="9137748" y="2598082"/>
              <a:ext cx="2164253" cy="5573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暂停动画</a:t>
              </a:r>
            </a:p>
          </p:txBody>
        </p:sp>
        <p:sp>
          <p:nvSpPr>
            <p:cNvPr id="16" name="i$ḻïdè"/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pause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4" name="文本框 30"/>
          <p:cNvSpPr txBox="1"/>
          <p:nvPr/>
        </p:nvSpPr>
        <p:spPr>
          <a:xfrm>
            <a:off x="-108520" y="285041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常用的方法</a:t>
            </a:r>
          </a:p>
        </p:txBody>
      </p:sp>
      <p:grpSp>
        <p:nvGrpSpPr>
          <p:cNvPr id="35" name="îṥ1íḑè">
            <a:extLst>
              <a:ext uri="{FF2B5EF4-FFF2-40B4-BE49-F238E27FC236}">
                <a16:creationId xmlns:a16="http://schemas.microsoft.com/office/drawing/2014/main" id="{ABFEBFE8-825B-394D-9D4E-B7B63C655DE4}"/>
              </a:ext>
            </a:extLst>
          </p:cNvPr>
          <p:cNvGrpSpPr/>
          <p:nvPr/>
        </p:nvGrpSpPr>
        <p:grpSpPr>
          <a:xfrm>
            <a:off x="2824537" y="2965122"/>
            <a:ext cx="1623190" cy="681404"/>
            <a:chOff x="9137748" y="2246943"/>
            <a:chExt cx="2164253" cy="908538"/>
          </a:xfrm>
        </p:grpSpPr>
        <p:sp>
          <p:nvSpPr>
            <p:cNvPr id="36" name="íṧḻiďe">
              <a:extLst>
                <a:ext uri="{FF2B5EF4-FFF2-40B4-BE49-F238E27FC236}">
                  <a16:creationId xmlns:a16="http://schemas.microsoft.com/office/drawing/2014/main" id="{B4282F4D-BCEA-9D4A-A5DE-9EAE0FB0A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748" y="2598082"/>
              <a:ext cx="2164253" cy="5573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跳转到某时间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/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帧并停止</a:t>
              </a:r>
            </a:p>
          </p:txBody>
        </p:sp>
        <p:sp>
          <p:nvSpPr>
            <p:cNvPr id="37" name="i$ḻïdè">
              <a:extLst>
                <a:ext uri="{FF2B5EF4-FFF2-40B4-BE49-F238E27FC236}">
                  <a16:creationId xmlns:a16="http://schemas.microsoft.com/office/drawing/2014/main" id="{9C953588-9689-0341-848F-A4265C7E77F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goToAndPlay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8" name="îṥ1íḑè">
            <a:extLst>
              <a:ext uri="{FF2B5EF4-FFF2-40B4-BE49-F238E27FC236}">
                <a16:creationId xmlns:a16="http://schemas.microsoft.com/office/drawing/2014/main" id="{70E68278-57B8-054C-919F-1DD42DEF5F81}"/>
              </a:ext>
            </a:extLst>
          </p:cNvPr>
          <p:cNvGrpSpPr/>
          <p:nvPr/>
        </p:nvGrpSpPr>
        <p:grpSpPr>
          <a:xfrm>
            <a:off x="4964353" y="2931790"/>
            <a:ext cx="1623190" cy="681404"/>
            <a:chOff x="9137748" y="2246943"/>
            <a:chExt cx="2164253" cy="908538"/>
          </a:xfrm>
        </p:grpSpPr>
        <p:sp>
          <p:nvSpPr>
            <p:cNvPr id="39" name="íṧḻiďe">
              <a:extLst>
                <a:ext uri="{FF2B5EF4-FFF2-40B4-BE49-F238E27FC236}">
                  <a16:creationId xmlns:a16="http://schemas.microsoft.com/office/drawing/2014/main" id="{41B3FB57-46BD-4B44-80A0-2C32B9B24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748" y="2598082"/>
              <a:ext cx="2164253" cy="5573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设置当前的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segment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区间</a:t>
              </a:r>
            </a:p>
          </p:txBody>
        </p:sp>
        <p:sp>
          <p:nvSpPr>
            <p:cNvPr id="40" name="i$ḻïdè">
              <a:extLst>
                <a:ext uri="{FF2B5EF4-FFF2-40B4-BE49-F238E27FC236}">
                  <a16:creationId xmlns:a16="http://schemas.microsoft.com/office/drawing/2014/main" id="{44DD7BDE-923B-9447-8E0B-DAE0A5669EA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setSegment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1" name="îṥ1íḑè">
            <a:extLst>
              <a:ext uri="{FF2B5EF4-FFF2-40B4-BE49-F238E27FC236}">
                <a16:creationId xmlns:a16="http://schemas.microsoft.com/office/drawing/2014/main" id="{E116941F-C8A4-334A-8183-C783211A9CA4}"/>
              </a:ext>
            </a:extLst>
          </p:cNvPr>
          <p:cNvGrpSpPr/>
          <p:nvPr/>
        </p:nvGrpSpPr>
        <p:grpSpPr>
          <a:xfrm>
            <a:off x="4964353" y="1242274"/>
            <a:ext cx="1623190" cy="681404"/>
            <a:chOff x="9137748" y="2325079"/>
            <a:chExt cx="2164253" cy="908538"/>
          </a:xfrm>
        </p:grpSpPr>
        <p:sp>
          <p:nvSpPr>
            <p:cNvPr id="42" name="íṧḻiďe">
              <a:extLst>
                <a:ext uri="{FF2B5EF4-FFF2-40B4-BE49-F238E27FC236}">
                  <a16:creationId xmlns:a16="http://schemas.microsoft.com/office/drawing/2014/main" id="{04877C6F-E192-454D-940B-0605154CD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748" y="2676217"/>
              <a:ext cx="2164253" cy="557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切换播放和暂停的状态</a:t>
              </a:r>
            </a:p>
          </p:txBody>
        </p:sp>
        <p:sp>
          <p:nvSpPr>
            <p:cNvPr id="43" name="i$ḻïdè">
              <a:extLst>
                <a:ext uri="{FF2B5EF4-FFF2-40B4-BE49-F238E27FC236}">
                  <a16:creationId xmlns:a16="http://schemas.microsoft.com/office/drawing/2014/main" id="{446839FE-E409-0643-BF7E-1A05288ADC3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37748" y="2325079"/>
              <a:ext cx="2164253" cy="351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togglePause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4" name="îṥ1íḑè">
            <a:extLst>
              <a:ext uri="{FF2B5EF4-FFF2-40B4-BE49-F238E27FC236}">
                <a16:creationId xmlns:a16="http://schemas.microsoft.com/office/drawing/2014/main" id="{42688DB6-A25A-F447-A3AF-383E39B8C333}"/>
              </a:ext>
            </a:extLst>
          </p:cNvPr>
          <p:cNvGrpSpPr/>
          <p:nvPr/>
        </p:nvGrpSpPr>
        <p:grpSpPr>
          <a:xfrm>
            <a:off x="7053266" y="1244505"/>
            <a:ext cx="1623190" cy="679173"/>
            <a:chOff x="9137748" y="2246943"/>
            <a:chExt cx="2164253" cy="905564"/>
          </a:xfrm>
        </p:grpSpPr>
        <p:sp>
          <p:nvSpPr>
            <p:cNvPr id="45" name="íṧḻiďe">
              <a:extLst>
                <a:ext uri="{FF2B5EF4-FFF2-40B4-BE49-F238E27FC236}">
                  <a16:creationId xmlns:a16="http://schemas.microsoft.com/office/drawing/2014/main" id="{84E86412-72C0-5A42-B492-20A9AD3D8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748" y="2595107"/>
              <a:ext cx="2164253" cy="557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停止动画</a:t>
              </a:r>
            </a:p>
          </p:txBody>
        </p:sp>
        <p:sp>
          <p:nvSpPr>
            <p:cNvPr id="46" name="i$ḻïdè">
              <a:extLst>
                <a:ext uri="{FF2B5EF4-FFF2-40B4-BE49-F238E27FC236}">
                  <a16:creationId xmlns:a16="http://schemas.microsoft.com/office/drawing/2014/main" id="{18FFE518-5CDD-B844-86C5-EB2799AA3F7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stop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7" name="îṥ1íḑè">
            <a:extLst>
              <a:ext uri="{FF2B5EF4-FFF2-40B4-BE49-F238E27FC236}">
                <a16:creationId xmlns:a16="http://schemas.microsoft.com/office/drawing/2014/main" id="{AEE8290B-52AE-AF4C-A7D0-F5B68DC249DF}"/>
              </a:ext>
            </a:extLst>
          </p:cNvPr>
          <p:cNvGrpSpPr/>
          <p:nvPr/>
        </p:nvGrpSpPr>
        <p:grpSpPr>
          <a:xfrm>
            <a:off x="7132203" y="2931790"/>
            <a:ext cx="1623190" cy="1869977"/>
            <a:chOff x="9137748" y="2246943"/>
            <a:chExt cx="2164253" cy="2493301"/>
          </a:xfrm>
        </p:grpSpPr>
        <p:sp>
          <p:nvSpPr>
            <p:cNvPr id="48" name="íṧḻiďe">
              <a:extLst>
                <a:ext uri="{FF2B5EF4-FFF2-40B4-BE49-F238E27FC236}">
                  <a16:creationId xmlns:a16="http://schemas.microsoft.com/office/drawing/2014/main" id="{C6B471E4-E44D-EA45-86C9-3E207D5D7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7748" y="2598081"/>
              <a:ext cx="2164253" cy="2142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设置并播放当前的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segment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区间，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force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为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true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的时候讲立即播放，否则会等当前一循环播放完再切换。如果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range[0] &gt; range[1]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则会设置方向为反播放</a:t>
              </a:r>
            </a:p>
          </p:txBody>
        </p:sp>
        <p:sp>
          <p:nvSpPr>
            <p:cNvPr id="49" name="i$ḻïdè">
              <a:extLst>
                <a:ext uri="{FF2B5EF4-FFF2-40B4-BE49-F238E27FC236}">
                  <a16:creationId xmlns:a16="http://schemas.microsoft.com/office/drawing/2014/main" id="{4C9BA775-A39A-8E45-8075-B322FCAB156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37748" y="2246943"/>
              <a:ext cx="2164253" cy="351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>
              <a:normAutofit fontScale="77500" lnSpcReduction="20000"/>
            </a:bodyPr>
            <a:lstStyle/>
            <a:p>
              <a:pPr algn="ctr"/>
              <a:r>
                <a:rPr lang="en" altLang="zh-CN" b="1" dirty="0">
                  <a:latin typeface="+mn-lt"/>
                  <a:ea typeface="+mn-ea"/>
                  <a:cs typeface="+mn-ea"/>
                  <a:sym typeface="+mn-lt"/>
                </a:rPr>
                <a:t>playSegments</a:t>
              </a:r>
              <a:endParaRPr lang="zh-CN" altLang="en-US" sz="1800" b="1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2502FAD0-D663-F140-B58A-CB3BE1B4E4DD}"/>
              </a:ext>
            </a:extLst>
          </p:cNvPr>
          <p:cNvSpPr txBox="1"/>
          <p:nvPr/>
        </p:nvSpPr>
        <p:spPr>
          <a:xfrm>
            <a:off x="7202184" y="4315146"/>
            <a:ext cx="6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zh-CN" altLang="en-US" sz="1600" b="1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C93BF9C8-0ECE-8348-8880-C66BB68DBDD3}"/>
              </a:ext>
            </a:extLst>
          </p:cNvPr>
          <p:cNvGrpSpPr/>
          <p:nvPr/>
        </p:nvGrpSpPr>
        <p:grpSpPr>
          <a:xfrm>
            <a:off x="1080905" y="1988748"/>
            <a:ext cx="7121905" cy="663539"/>
            <a:chOff x="1080905" y="1988748"/>
            <a:chExt cx="7121905" cy="663539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AEF4108A-C27B-4C44-A936-95EC336DF72D}"/>
                </a:ext>
              </a:extLst>
            </p:cNvPr>
            <p:cNvGrpSpPr/>
            <p:nvPr/>
          </p:nvGrpSpPr>
          <p:grpSpPr>
            <a:xfrm>
              <a:off x="1080905" y="2022943"/>
              <a:ext cx="7091495" cy="629344"/>
              <a:chOff x="1080905" y="2022943"/>
              <a:chExt cx="7091495" cy="629344"/>
            </a:xfrm>
          </p:grpSpPr>
          <p:cxnSp>
            <p:nvCxnSpPr>
              <p:cNvPr id="4" name="直接连接符 3"/>
              <p:cNvCxnSpPr>
                <a:cxnSpLocks/>
              </p:cNvCxnSpPr>
              <p:nvPr/>
            </p:nvCxnSpPr>
            <p:spPr>
              <a:xfrm flipH="1">
                <a:off x="1384143" y="2303310"/>
                <a:ext cx="6788257" cy="45740"/>
              </a:xfrm>
              <a:prstGeom prst="line">
                <a:avLst/>
              </a:prstGeom>
              <a:ln w="76200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5396167A-0649-1840-981D-CCB79A2C2772}"/>
                  </a:ext>
                </a:extLst>
              </p:cNvPr>
              <p:cNvGrpSpPr/>
              <p:nvPr/>
            </p:nvGrpSpPr>
            <p:grpSpPr>
              <a:xfrm>
                <a:off x="1080905" y="2022943"/>
                <a:ext cx="4998280" cy="629344"/>
                <a:chOff x="1080905" y="2022943"/>
                <a:chExt cx="4998280" cy="629344"/>
              </a:xfrm>
            </p:grpSpPr>
            <p:sp>
              <p:nvSpPr>
                <p:cNvPr id="27" name="iṡlídê"/>
                <p:cNvSpPr/>
                <p:nvPr/>
              </p:nvSpPr>
              <p:spPr>
                <a:xfrm>
                  <a:off x="1080905" y="2045813"/>
                  <a:ext cx="606474" cy="60647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gradFill>
                  <a:gsLst>
                    <a:gs pos="21000">
                      <a:srgbClr val="1A95B0"/>
                    </a:gs>
                    <a:gs pos="100000">
                      <a:srgbClr val="895FAF"/>
                    </a:gs>
                  </a:gsLst>
                  <a:lin ang="7800000" scaled="0"/>
                </a:gra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iṥlïḍé"/>
                <p:cNvSpPr/>
                <p:nvPr/>
              </p:nvSpPr>
              <p:spPr>
                <a:xfrm>
                  <a:off x="5472711" y="2022943"/>
                  <a:ext cx="606474" cy="60647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gradFill>
                  <a:gsLst>
                    <a:gs pos="21000">
                      <a:srgbClr val="1A95B0"/>
                    </a:gs>
                    <a:gs pos="100000">
                      <a:srgbClr val="895FAF"/>
                    </a:gs>
                  </a:gsLst>
                  <a:lin ang="7800000" scaled="0"/>
                </a:gra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dirty="0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iṧḻidê"/>
                <p:cNvSpPr/>
                <p:nvPr/>
              </p:nvSpPr>
              <p:spPr>
                <a:xfrm>
                  <a:off x="3332793" y="2037284"/>
                  <a:ext cx="606474" cy="60647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gradFill>
                  <a:gsLst>
                    <a:gs pos="21000">
                      <a:srgbClr val="1A95B0"/>
                    </a:gs>
                    <a:gs pos="100000">
                      <a:srgbClr val="895FAF"/>
                    </a:gs>
                  </a:gsLst>
                  <a:lin ang="7800000" scaled="0"/>
                </a:gra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dirty="0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2" name="iṥlïḍé">
              <a:extLst>
                <a:ext uri="{FF2B5EF4-FFF2-40B4-BE49-F238E27FC236}">
                  <a16:creationId xmlns:a16="http://schemas.microsoft.com/office/drawing/2014/main" id="{01A3C65B-6669-3545-AB0D-6779E73467A4}"/>
                </a:ext>
              </a:extLst>
            </p:cNvPr>
            <p:cNvSpPr/>
            <p:nvPr/>
          </p:nvSpPr>
          <p:spPr>
            <a:xfrm>
              <a:off x="7596336" y="1988748"/>
              <a:ext cx="606474" cy="606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EF48A90F-395B-F549-8132-6030C80068D7}"/>
              </a:ext>
            </a:extLst>
          </p:cNvPr>
          <p:cNvSpPr/>
          <p:nvPr/>
        </p:nvSpPr>
        <p:spPr>
          <a:xfrm>
            <a:off x="539552" y="3844548"/>
            <a:ext cx="639400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00" dirty="0">
                <a:latin typeface="+mn-lt"/>
                <a:ea typeface="+mn-ea"/>
                <a:cs typeface="+mn-ea"/>
              </a:rPr>
              <a:t>resetSegments(force: boolean): 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重置当前的</a:t>
            </a:r>
            <a:r>
              <a:rPr lang="en" altLang="zh-CN" sz="1000" dirty="0">
                <a:latin typeface="+mn-lt"/>
                <a:ea typeface="+mn-ea"/>
                <a:cs typeface="+mn-ea"/>
              </a:rPr>
              <a:t>segment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区间，</a:t>
            </a:r>
            <a:r>
              <a:rPr lang="en" altLang="zh-CN" sz="1000" dirty="0">
                <a:latin typeface="+mn-lt"/>
                <a:ea typeface="+mn-ea"/>
                <a:cs typeface="+mn-ea"/>
              </a:rPr>
              <a:t>force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依然是是否立即生效的标志。</a:t>
            </a:r>
            <a:endParaRPr lang="en-US" altLang="zh-CN" sz="1000" dirty="0">
              <a:latin typeface="+mn-lt"/>
              <a:ea typeface="+mn-ea"/>
              <a:cs typeface="+mn-ea"/>
            </a:endParaRPr>
          </a:p>
          <a:p>
            <a:endParaRPr lang="zh-CN" altLang="en-US" sz="1000" dirty="0">
              <a:latin typeface="+mn-lt"/>
              <a:ea typeface="+mn-ea"/>
              <a:cs typeface="+mn-ea"/>
            </a:endParaRPr>
          </a:p>
          <a:p>
            <a:r>
              <a:rPr lang="en" altLang="zh-CN" sz="1000" dirty="0">
                <a:latin typeface="+mn-lt"/>
                <a:ea typeface="+mn-ea"/>
                <a:cs typeface="+mn-ea"/>
              </a:rPr>
              <a:t>setSpeed(value: number): 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设置播放速度，基准为</a:t>
            </a:r>
            <a:r>
              <a:rPr lang="en-US" altLang="zh-CN" sz="1000" dirty="0">
                <a:latin typeface="+mn-lt"/>
                <a:ea typeface="+mn-ea"/>
                <a:cs typeface="+mn-ea"/>
              </a:rPr>
              <a:t>1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。</a:t>
            </a:r>
            <a:endParaRPr lang="en-US" altLang="zh-CN" sz="1000" dirty="0">
              <a:latin typeface="+mn-lt"/>
              <a:ea typeface="+mn-ea"/>
              <a:cs typeface="+mn-ea"/>
            </a:endParaRPr>
          </a:p>
          <a:p>
            <a:endParaRPr lang="zh-CN" altLang="en-US" sz="1000" dirty="0">
              <a:latin typeface="+mn-lt"/>
              <a:ea typeface="+mn-ea"/>
              <a:cs typeface="+mn-ea"/>
            </a:endParaRPr>
          </a:p>
          <a:p>
            <a:r>
              <a:rPr lang="en" altLang="zh-CN" sz="1000" dirty="0">
                <a:latin typeface="+mn-lt"/>
                <a:ea typeface="+mn-ea"/>
                <a:cs typeface="+mn-ea"/>
              </a:rPr>
              <a:t>setDirection(value: -1 | 1): 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设置播放正反，</a:t>
            </a:r>
            <a:r>
              <a:rPr lang="en-US" altLang="zh-CN" sz="1000" dirty="0">
                <a:latin typeface="+mn-lt"/>
                <a:ea typeface="+mn-ea"/>
                <a:cs typeface="+mn-ea"/>
              </a:rPr>
              <a:t>1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为正，</a:t>
            </a:r>
            <a:r>
              <a:rPr lang="en-US" altLang="zh-CN" sz="1000" dirty="0">
                <a:latin typeface="+mn-lt"/>
                <a:ea typeface="+mn-ea"/>
                <a:cs typeface="+mn-ea"/>
              </a:rPr>
              <a:t>-1</a:t>
            </a:r>
            <a:r>
              <a:rPr lang="zh-CN" altLang="en-US" sz="1000" dirty="0">
                <a:latin typeface="+mn-lt"/>
                <a:ea typeface="+mn-ea"/>
                <a:cs typeface="+mn-ea"/>
              </a:rPr>
              <a:t>为反</a:t>
            </a:r>
          </a:p>
        </p:txBody>
      </p:sp>
    </p:spTree>
    <p:extLst>
      <p:ext uri="{BB962C8B-B14F-4D97-AF65-F5344CB8AC3E}">
        <p14:creationId xmlns:p14="http://schemas.microsoft.com/office/powerpoint/2010/main" val="7441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解析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JSON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外部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D78D48B-B0B8-AC41-9E19-C99D0464CE96}"/>
              </a:ext>
            </a:extLst>
          </p:cNvPr>
          <p:cNvGrpSpPr/>
          <p:nvPr/>
        </p:nvGrpSpPr>
        <p:grpSpPr>
          <a:xfrm>
            <a:off x="758770" y="1128798"/>
            <a:ext cx="1299231" cy="1365564"/>
            <a:chOff x="6528950" y="1385701"/>
            <a:chExt cx="2139751" cy="2248998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3C35564-7700-D34F-A9DB-F2E391502D90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7BD97F0-A313-EC44-B9DE-DEF72FB534F6}"/>
                </a:ext>
              </a:extLst>
            </p:cNvPr>
            <p:cNvSpPr/>
            <p:nvPr/>
          </p:nvSpPr>
          <p:spPr>
            <a:xfrm>
              <a:off x="7008762" y="2017216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 err="1"/>
                <a:t>fr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TextBox 49">
              <a:extLst>
                <a:ext uri="{FF2B5EF4-FFF2-40B4-BE49-F238E27FC236}">
                  <a16:creationId xmlns:a16="http://schemas.microsoft.com/office/drawing/2014/main" id="{867A312D-C362-D94D-A353-E9987EDA573A}"/>
                </a:ext>
              </a:extLst>
            </p:cNvPr>
            <p:cNvSpPr txBox="1"/>
            <p:nvPr/>
          </p:nvSpPr>
          <p:spPr>
            <a:xfrm>
              <a:off x="6827311" y="2589138"/>
              <a:ext cx="1332160" cy="379386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帧率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BCD48D66-6CB9-D543-8B41-9FB1F5FF13DB}"/>
              </a:ext>
            </a:extLst>
          </p:cNvPr>
          <p:cNvGrpSpPr/>
          <p:nvPr/>
        </p:nvGrpSpPr>
        <p:grpSpPr>
          <a:xfrm>
            <a:off x="2283410" y="1128798"/>
            <a:ext cx="1299231" cy="1365564"/>
            <a:chOff x="6528950" y="1385701"/>
            <a:chExt cx="2139751" cy="2248998"/>
          </a:xfrm>
        </p:grpSpPr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8271A434-FAC0-2043-82FB-55D3D35E3118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F9B31AC-0632-324C-BC10-EB70FBDEA929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v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TextBox 49">
              <a:extLst>
                <a:ext uri="{FF2B5EF4-FFF2-40B4-BE49-F238E27FC236}">
                  <a16:creationId xmlns:a16="http://schemas.microsoft.com/office/drawing/2014/main" id="{75A5A9D8-A482-6D48-BF6F-236D04927A03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en" altLang="zh-CN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bodymovin </a:t>
              </a: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版本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29D5081-DB98-074C-B724-4D49FE190BBF}"/>
              </a:ext>
            </a:extLst>
          </p:cNvPr>
          <p:cNvGrpSpPr/>
          <p:nvPr/>
        </p:nvGrpSpPr>
        <p:grpSpPr>
          <a:xfrm>
            <a:off x="3808050" y="1128798"/>
            <a:ext cx="1299231" cy="1365564"/>
            <a:chOff x="6528950" y="1385701"/>
            <a:chExt cx="2139751" cy="2248998"/>
          </a:xfrm>
        </p:grpSpPr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E91A705F-2F0D-4345-BF70-C901276DEFCE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E66FEE4C-A1D7-0B4E-86D7-20DA669F8DD6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 err="1"/>
                <a:t>ip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4A0D863-AD57-C240-8A4D-1CBD6C13EEB2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起始关键帧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70AD09CF-72A0-044D-829B-1B6080DF01B7}"/>
              </a:ext>
            </a:extLst>
          </p:cNvPr>
          <p:cNvGrpSpPr/>
          <p:nvPr/>
        </p:nvGrpSpPr>
        <p:grpSpPr>
          <a:xfrm>
            <a:off x="1742940" y="2862370"/>
            <a:ext cx="1299231" cy="1365564"/>
            <a:chOff x="6528950" y="1385701"/>
            <a:chExt cx="2139751" cy="2248998"/>
          </a:xfrm>
        </p:grpSpPr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18CD63D8-A1CA-4648-B4D3-15CB6BEA57B7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E803EB1E-1769-4D44-953F-0CB0DBDD8EDB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 err="1"/>
                <a:t>ddd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4" name="TextBox 49">
              <a:extLst>
                <a:ext uri="{FF2B5EF4-FFF2-40B4-BE49-F238E27FC236}">
                  <a16:creationId xmlns:a16="http://schemas.microsoft.com/office/drawing/2014/main" id="{14BA8E3F-EF65-864F-A02E-AAEF6BB661E0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en" altLang="zh-CN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3d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711ED203-91E1-8746-84F3-15F03FC9D904}"/>
              </a:ext>
            </a:extLst>
          </p:cNvPr>
          <p:cNvGrpSpPr/>
          <p:nvPr/>
        </p:nvGrpSpPr>
        <p:grpSpPr>
          <a:xfrm>
            <a:off x="5332690" y="1128798"/>
            <a:ext cx="1299231" cy="1365564"/>
            <a:chOff x="6528950" y="1385701"/>
            <a:chExt cx="2139751" cy="2248998"/>
          </a:xfrm>
        </p:grpSpPr>
        <p:sp>
          <p:nvSpPr>
            <p:cNvPr id="56" name="Freeform 13">
              <a:extLst>
                <a:ext uri="{FF2B5EF4-FFF2-40B4-BE49-F238E27FC236}">
                  <a16:creationId xmlns:a16="http://schemas.microsoft.com/office/drawing/2014/main" id="{B742374F-2E0B-E640-8D3D-488E45A084BC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3026FB76-56F3-0242-8D97-6D69F51C931E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-US" altLang="zh-CN" sz="1600" dirty="0"/>
                <a:t>o</a:t>
              </a:r>
              <a:r>
                <a:rPr lang="en" altLang="zh-CN" sz="1600" dirty="0"/>
                <a:t>p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8" name="TextBox 49">
              <a:extLst>
                <a:ext uri="{FF2B5EF4-FFF2-40B4-BE49-F238E27FC236}">
                  <a16:creationId xmlns:a16="http://schemas.microsoft.com/office/drawing/2014/main" id="{33864D0E-0F5E-E148-A5D8-3C673CB88685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起始关键帧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8FEE6066-107C-8B4A-9FF7-A0B2AEFAE974}"/>
              </a:ext>
            </a:extLst>
          </p:cNvPr>
          <p:cNvGrpSpPr/>
          <p:nvPr/>
        </p:nvGrpSpPr>
        <p:grpSpPr>
          <a:xfrm>
            <a:off x="251520" y="2862370"/>
            <a:ext cx="1299231" cy="1365564"/>
            <a:chOff x="6528950" y="1385701"/>
            <a:chExt cx="2139751" cy="2248998"/>
          </a:xfrm>
        </p:grpSpPr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D5408C3E-0072-964C-8071-109BA5EDB171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556CA3F5-74A6-9B43-A5BD-0537DF8579CF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nm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TextBox 49">
              <a:extLst>
                <a:ext uri="{FF2B5EF4-FFF2-40B4-BE49-F238E27FC236}">
                  <a16:creationId xmlns:a16="http://schemas.microsoft.com/office/drawing/2014/main" id="{AA59718E-B637-EB4D-91AC-5F888E2A765A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名称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5DDF4D09-7230-0A4D-B7D2-FC7E8CC55C7D}"/>
              </a:ext>
            </a:extLst>
          </p:cNvPr>
          <p:cNvGrpSpPr/>
          <p:nvPr/>
        </p:nvGrpSpPr>
        <p:grpSpPr>
          <a:xfrm>
            <a:off x="3234360" y="2862370"/>
            <a:ext cx="1299231" cy="1365564"/>
            <a:chOff x="6528950" y="1385701"/>
            <a:chExt cx="2139751" cy="2248998"/>
          </a:xfrm>
        </p:grpSpPr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35F52D8F-2504-2C41-A0E7-5A6D2152FEF3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7E99BCAE-1337-E14E-9531-38469CFE1E1E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assets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6" name="TextBox 49">
              <a:extLst>
                <a:ext uri="{FF2B5EF4-FFF2-40B4-BE49-F238E27FC236}">
                  <a16:creationId xmlns:a16="http://schemas.microsoft.com/office/drawing/2014/main" id="{6218ACAD-D9BA-BA44-8370-418138A3DDCF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资源集合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EC81139D-3230-DB4E-92A0-AFEA063ADC6D}"/>
              </a:ext>
            </a:extLst>
          </p:cNvPr>
          <p:cNvGrpSpPr/>
          <p:nvPr/>
        </p:nvGrpSpPr>
        <p:grpSpPr>
          <a:xfrm>
            <a:off x="4725780" y="2862370"/>
            <a:ext cx="1299231" cy="1365564"/>
            <a:chOff x="6528950" y="1385701"/>
            <a:chExt cx="2139751" cy="2248998"/>
          </a:xfrm>
        </p:grpSpPr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A2F6151A-FE0A-C445-A845-6C9773E8040C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08E8C4E9-7A2B-DD44-939B-1756F825153F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layers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0" name="TextBox 49">
              <a:extLst>
                <a:ext uri="{FF2B5EF4-FFF2-40B4-BE49-F238E27FC236}">
                  <a16:creationId xmlns:a16="http://schemas.microsoft.com/office/drawing/2014/main" id="{098638BB-0CC2-C94F-A730-52127A4D118A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图层集合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2C04C10A-D3EF-AC48-8BCA-454D29339C38}"/>
              </a:ext>
            </a:extLst>
          </p:cNvPr>
          <p:cNvGrpSpPr/>
          <p:nvPr/>
        </p:nvGrpSpPr>
        <p:grpSpPr>
          <a:xfrm>
            <a:off x="6857330" y="1128798"/>
            <a:ext cx="1299231" cy="1365564"/>
            <a:chOff x="6528950" y="1385701"/>
            <a:chExt cx="2139751" cy="2248998"/>
          </a:xfrm>
        </p:grpSpPr>
        <p:sp>
          <p:nvSpPr>
            <p:cNvPr id="72" name="Freeform 13">
              <a:extLst>
                <a:ext uri="{FF2B5EF4-FFF2-40B4-BE49-F238E27FC236}">
                  <a16:creationId xmlns:a16="http://schemas.microsoft.com/office/drawing/2014/main" id="{DE127164-D731-7F43-8F43-57A7A4F5D375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FCA088A1-90F2-4143-9920-7F12530FC83B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w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7" name="TextBox 49">
              <a:extLst>
                <a:ext uri="{FF2B5EF4-FFF2-40B4-BE49-F238E27FC236}">
                  <a16:creationId xmlns:a16="http://schemas.microsoft.com/office/drawing/2014/main" id="{1286C269-FD22-804A-B58E-C74B8F716211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视图宽</a:t>
              </a: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73A63336-FE0C-8C47-A4CA-0A84B9EAA32B}"/>
              </a:ext>
            </a:extLst>
          </p:cNvPr>
          <p:cNvGrpSpPr/>
          <p:nvPr/>
        </p:nvGrpSpPr>
        <p:grpSpPr>
          <a:xfrm>
            <a:off x="7708621" y="2862370"/>
            <a:ext cx="1299231" cy="1365564"/>
            <a:chOff x="6528950" y="1385701"/>
            <a:chExt cx="2139751" cy="2248998"/>
          </a:xfrm>
        </p:grpSpPr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8824ED9-6880-9E43-A035-94ED7FC96249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4A873A9D-D4A8-0948-96E4-A475E18B3C93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h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4" name="TextBox 49">
              <a:extLst>
                <a:ext uri="{FF2B5EF4-FFF2-40B4-BE49-F238E27FC236}">
                  <a16:creationId xmlns:a16="http://schemas.microsoft.com/office/drawing/2014/main" id="{143A3073-ED66-D14E-A6DF-F0859F61E0E9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视图高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5BB09190-0951-3B4A-B9B2-B1D0D2B77F45}"/>
              </a:ext>
            </a:extLst>
          </p:cNvPr>
          <p:cNvGrpSpPr/>
          <p:nvPr/>
        </p:nvGrpSpPr>
        <p:grpSpPr>
          <a:xfrm>
            <a:off x="6217200" y="2862370"/>
            <a:ext cx="1299231" cy="1365564"/>
            <a:chOff x="6528950" y="1385701"/>
            <a:chExt cx="2139751" cy="2248998"/>
          </a:xfrm>
        </p:grpSpPr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6CBEAC06-D3C8-204B-AABA-73CAD33B2F40}"/>
                </a:ext>
              </a:extLst>
            </p:cNvPr>
            <p:cNvSpPr>
              <a:spLocks/>
            </p:cNvSpPr>
            <p:nvPr/>
          </p:nvSpPr>
          <p:spPr bwMode="auto">
            <a:xfrm rot="1004476">
              <a:off x="6528950" y="1385701"/>
              <a:ext cx="2139751" cy="2248998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3295C252-6E6E-9A44-8DE6-1A640446AB9C}"/>
                </a:ext>
              </a:extLst>
            </p:cNvPr>
            <p:cNvSpPr/>
            <p:nvPr/>
          </p:nvSpPr>
          <p:spPr>
            <a:xfrm>
              <a:off x="7008762" y="1803214"/>
              <a:ext cx="959551" cy="45562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en" altLang="zh-CN" sz="1600" dirty="0"/>
                <a:t>masker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7" name="TextBox 49">
              <a:extLst>
                <a:ext uri="{FF2B5EF4-FFF2-40B4-BE49-F238E27FC236}">
                  <a16:creationId xmlns:a16="http://schemas.microsoft.com/office/drawing/2014/main" id="{C51A13B9-CFE9-8642-AD17-2FF95062F759}"/>
                </a:ext>
              </a:extLst>
            </p:cNvPr>
            <p:cNvSpPr txBox="1"/>
            <p:nvPr/>
          </p:nvSpPr>
          <p:spPr>
            <a:xfrm>
              <a:off x="6827311" y="2377427"/>
              <a:ext cx="1332159" cy="775730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蒙层集合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90300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/>
          <p:cNvSpPr>
            <a:spLocks/>
          </p:cNvSpPr>
          <p:nvPr/>
        </p:nvSpPr>
        <p:spPr bwMode="auto">
          <a:xfrm>
            <a:off x="3626821" y="684521"/>
            <a:ext cx="2291814" cy="240882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3166542" y="867055"/>
            <a:ext cx="2930682" cy="2043754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71661" y="1478582"/>
            <a:ext cx="873637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04</a:t>
            </a:r>
            <a:endParaRPr lang="zh-CN" altLang="en-US" sz="6600" b="1" dirty="0">
              <a:solidFill>
                <a:schemeClr val="bg1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830482" y="3057565"/>
            <a:ext cx="1483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SVGA</a:t>
            </a:r>
            <a:endParaRPr lang="zh-CN" altLang="en-US" sz="3600" b="1" dirty="0">
              <a:solidFill>
                <a:srgbClr val="895FAF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9" name="Shape 285"/>
          <p:cNvSpPr txBox="1"/>
          <p:nvPr/>
        </p:nvSpPr>
        <p:spPr>
          <a:xfrm>
            <a:off x="2555776" y="3703896"/>
            <a:ext cx="4464496" cy="931126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SVGA 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是一种跨平台的开源动画格式，同时兼容 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iOS / Android / Web</a:t>
            </a:r>
            <a:r>
              <a:rPr lang="zh-CN" altLang="e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。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SVGA 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除了使用简单，性能卓越，同时让动画开发分工明确，各自专注各自的领域，大大减少动画交互的沟通成本，提升开发效率。</a:t>
            </a:r>
            <a:endParaRPr lang="en-US" altLang="zh-CN" sz="1200" dirty="0">
              <a:solidFill>
                <a:srgbClr val="895FA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0165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SVGA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E0D58EB-12A4-3D43-9B09-DFF7C6D05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4850"/>
            <a:ext cx="91440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986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 13"/>
          <p:cNvSpPr>
            <a:spLocks/>
          </p:cNvSpPr>
          <p:nvPr/>
        </p:nvSpPr>
        <p:spPr bwMode="auto">
          <a:xfrm>
            <a:off x="1390507" y="1280128"/>
            <a:ext cx="2291814" cy="240882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>
            <a:off x="930228" y="1462662"/>
            <a:ext cx="2930682" cy="2043754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5" name="Freeform 9"/>
          <p:cNvSpPr>
            <a:spLocks/>
          </p:cNvSpPr>
          <p:nvPr/>
        </p:nvSpPr>
        <p:spPr bwMode="auto">
          <a:xfrm>
            <a:off x="4852664" y="1423321"/>
            <a:ext cx="487069" cy="40916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19050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503168" y="1627903"/>
            <a:ext cx="1976302" cy="1976302"/>
            <a:chOff x="1503168" y="1627903"/>
            <a:chExt cx="1976302" cy="1976302"/>
          </a:xfrm>
        </p:grpSpPr>
        <p:sp>
          <p:nvSpPr>
            <p:cNvPr id="50" name="Oval 1">
              <a:extLst>
                <a:ext uri="{FF2B5EF4-FFF2-40B4-BE49-F238E27FC236}">
                  <a16:creationId xmlns:a16="http://schemas.microsoft.com/office/drawing/2014/main" id="{D595C3CE-32A9-4A2D-82F3-7B5310091BC3}"/>
                </a:ext>
              </a:extLst>
            </p:cNvPr>
            <p:cNvSpPr/>
            <p:nvPr/>
          </p:nvSpPr>
          <p:spPr bwMode="auto">
            <a:xfrm>
              <a:off x="1503168" y="1627903"/>
              <a:ext cx="1976302" cy="1976302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4000" b="1" spc="3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目录</a:t>
              </a:r>
              <a:br>
                <a:rPr lang="zh-CN" altLang="en-US" sz="4000" b="1" spc="300" dirty="0">
                  <a:latin typeface="+mn-lt"/>
                  <a:ea typeface="+mn-ea"/>
                  <a:cs typeface="+mn-ea"/>
                  <a:sym typeface="+mn-lt"/>
                </a:rPr>
              </a:br>
              <a:endParaRPr lang="zh-CN" altLang="en-US" sz="4000" b="1" spc="3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1" name="Rectangle 9">
              <a:extLst>
                <a:ext uri="{FF2B5EF4-FFF2-40B4-BE49-F238E27FC236}">
                  <a16:creationId xmlns:a16="http://schemas.microsoft.com/office/drawing/2014/main" id="{0C1DBB9D-7DC2-4C50-8075-E6DAA5014CFE}"/>
                </a:ext>
              </a:extLst>
            </p:cNvPr>
            <p:cNvSpPr/>
            <p:nvPr/>
          </p:nvSpPr>
          <p:spPr>
            <a:xfrm>
              <a:off x="1870177" y="2616054"/>
              <a:ext cx="1177245" cy="276999"/>
            </a:xfrm>
            <a:prstGeom prst="rect">
              <a:avLst/>
            </a:prstGeom>
            <a:ln>
              <a:noFill/>
            </a:ln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1100" b="1" spc="3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CONTENT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061738" y="1402502"/>
            <a:ext cx="2971930" cy="465677"/>
            <a:chOff x="5061738" y="1402502"/>
            <a:chExt cx="2971930" cy="465677"/>
          </a:xfrm>
        </p:grpSpPr>
        <p:sp>
          <p:nvSpPr>
            <p:cNvPr id="46" name="TextBox 36">
              <a:extLst>
                <a:ext uri="{FF2B5EF4-FFF2-40B4-BE49-F238E27FC236}">
                  <a16:creationId xmlns:a16="http://schemas.microsoft.com/office/drawing/2014/main" id="{753572D3-6060-4E9D-949B-8F3238742158}"/>
                </a:ext>
              </a:extLst>
            </p:cNvPr>
            <p:cNvSpPr txBox="1">
              <a:spLocks/>
            </p:cNvSpPr>
            <p:nvPr/>
          </p:nvSpPr>
          <p:spPr>
            <a:xfrm>
              <a:off x="5061738" y="1627903"/>
              <a:ext cx="2971930" cy="24027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CSS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Animation</a:t>
              </a:r>
              <a:endParaRPr lang="zh-CN" altLang="en-US" sz="1050" dirty="0">
                <a:solidFill>
                  <a:schemeClr val="dk1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432293" y="1402502"/>
              <a:ext cx="88806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CSS</a:t>
              </a:r>
              <a:r>
                <a:rPr lang="zh-CN" altLang="en-US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 动效</a:t>
              </a:r>
            </a:p>
          </p:txBody>
        </p:sp>
      </p:grpSp>
      <p:sp>
        <p:nvSpPr>
          <p:cNvPr id="58" name="文本框 57"/>
          <p:cNvSpPr txBox="1"/>
          <p:nvPr/>
        </p:nvSpPr>
        <p:spPr>
          <a:xfrm>
            <a:off x="4992446" y="1501820"/>
            <a:ext cx="2276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600" b="1" dirty="0">
                <a:solidFill>
                  <a:schemeClr val="accent6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en-US" sz="1600" b="1" dirty="0">
              <a:solidFill>
                <a:schemeClr val="accent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Freeform 9"/>
          <p:cNvSpPr>
            <a:spLocks/>
          </p:cNvSpPr>
          <p:nvPr/>
        </p:nvSpPr>
        <p:spPr bwMode="auto">
          <a:xfrm>
            <a:off x="4852664" y="2016505"/>
            <a:ext cx="487069" cy="40916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19050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5061738" y="1995686"/>
            <a:ext cx="2971930" cy="465677"/>
            <a:chOff x="5061738" y="1402502"/>
            <a:chExt cx="2971930" cy="465677"/>
          </a:xfrm>
        </p:grpSpPr>
        <p:sp>
          <p:nvSpPr>
            <p:cNvPr id="61" name="TextBox 36">
              <a:extLst>
                <a:ext uri="{FF2B5EF4-FFF2-40B4-BE49-F238E27FC236}">
                  <a16:creationId xmlns:a16="http://schemas.microsoft.com/office/drawing/2014/main" id="{753572D3-6060-4E9D-949B-8F3238742158}"/>
                </a:ext>
              </a:extLst>
            </p:cNvPr>
            <p:cNvSpPr txBox="1">
              <a:spLocks/>
            </p:cNvSpPr>
            <p:nvPr/>
          </p:nvSpPr>
          <p:spPr>
            <a:xfrm>
              <a:off x="5061738" y="1627903"/>
              <a:ext cx="2971930" cy="24027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JavaScript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Animation</a:t>
              </a:r>
              <a:endParaRPr lang="zh-CN" altLang="en-US" sz="1050" dirty="0">
                <a:solidFill>
                  <a:schemeClr val="dk1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5432293" y="1402502"/>
              <a:ext cx="150522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JavaScript</a:t>
              </a:r>
              <a:r>
                <a:rPr lang="zh-CN" altLang="en-US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 动效</a:t>
              </a:r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4992446" y="2095004"/>
            <a:ext cx="2276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600" b="1" dirty="0">
                <a:solidFill>
                  <a:schemeClr val="accent6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zh-CN" altLang="en-US" sz="1600" b="1" dirty="0">
              <a:solidFill>
                <a:schemeClr val="accent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4" name="Freeform 9"/>
          <p:cNvSpPr>
            <a:spLocks/>
          </p:cNvSpPr>
          <p:nvPr/>
        </p:nvSpPr>
        <p:spPr bwMode="auto">
          <a:xfrm>
            <a:off x="4852664" y="2609689"/>
            <a:ext cx="487069" cy="40916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19050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061738" y="2588870"/>
            <a:ext cx="2971930" cy="465677"/>
            <a:chOff x="5061738" y="1402502"/>
            <a:chExt cx="2971930" cy="465677"/>
          </a:xfrm>
        </p:grpSpPr>
        <p:sp>
          <p:nvSpPr>
            <p:cNvPr id="66" name="TextBox 36">
              <a:extLst>
                <a:ext uri="{FF2B5EF4-FFF2-40B4-BE49-F238E27FC236}">
                  <a16:creationId xmlns:a16="http://schemas.microsoft.com/office/drawing/2014/main" id="{753572D3-6060-4E9D-949B-8F3238742158}"/>
                </a:ext>
              </a:extLst>
            </p:cNvPr>
            <p:cNvSpPr txBox="1">
              <a:spLocks/>
            </p:cNvSpPr>
            <p:nvPr/>
          </p:nvSpPr>
          <p:spPr>
            <a:xfrm>
              <a:off x="5061738" y="1627903"/>
              <a:ext cx="2971930" cy="24027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Lottie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Animation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 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5432293" y="1402502"/>
              <a:ext cx="1027525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Lottie</a:t>
              </a:r>
              <a:r>
                <a:rPr lang="zh-CN" altLang="en-US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 动效</a:t>
              </a:r>
            </a:p>
          </p:txBody>
        </p:sp>
      </p:grpSp>
      <p:sp>
        <p:nvSpPr>
          <p:cNvPr id="68" name="文本框 67"/>
          <p:cNvSpPr txBox="1"/>
          <p:nvPr/>
        </p:nvSpPr>
        <p:spPr>
          <a:xfrm>
            <a:off x="4992446" y="2688188"/>
            <a:ext cx="2276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600" b="1" dirty="0">
                <a:solidFill>
                  <a:schemeClr val="accent6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 sz="1600" b="1" dirty="0">
              <a:solidFill>
                <a:schemeClr val="accent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9" name="Freeform 9"/>
          <p:cNvSpPr>
            <a:spLocks/>
          </p:cNvSpPr>
          <p:nvPr/>
        </p:nvSpPr>
        <p:spPr bwMode="auto">
          <a:xfrm>
            <a:off x="4852664" y="3202873"/>
            <a:ext cx="487069" cy="40916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19050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5061738" y="3182054"/>
            <a:ext cx="2971930" cy="465677"/>
            <a:chOff x="5061738" y="1402502"/>
            <a:chExt cx="2971930" cy="465677"/>
          </a:xfrm>
        </p:grpSpPr>
        <p:sp>
          <p:nvSpPr>
            <p:cNvPr id="71" name="TextBox 36">
              <a:extLst>
                <a:ext uri="{FF2B5EF4-FFF2-40B4-BE49-F238E27FC236}">
                  <a16:creationId xmlns:a16="http://schemas.microsoft.com/office/drawing/2014/main" id="{753572D3-6060-4E9D-949B-8F3238742158}"/>
                </a:ext>
              </a:extLst>
            </p:cNvPr>
            <p:cNvSpPr txBox="1">
              <a:spLocks/>
            </p:cNvSpPr>
            <p:nvPr/>
          </p:nvSpPr>
          <p:spPr>
            <a:xfrm>
              <a:off x="5061738" y="1627903"/>
              <a:ext cx="2971930" cy="24027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SVGA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r>
                <a:rPr lang="en-US" altLang="zh-CN" sz="1050" dirty="0">
                  <a:solidFill>
                    <a:schemeClr val="dk1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Animation</a:t>
              </a:r>
              <a:endParaRPr lang="zh-CN" altLang="en-US" sz="1050" dirty="0">
                <a:solidFill>
                  <a:schemeClr val="dk1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5432293" y="1402502"/>
              <a:ext cx="104073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SVGA</a:t>
              </a:r>
              <a:r>
                <a:rPr lang="zh-CN" altLang="en-US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rPr>
                <a:t> 动效</a:t>
              </a: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4992446" y="3281372"/>
            <a:ext cx="2276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600" b="1" dirty="0">
                <a:solidFill>
                  <a:schemeClr val="accent6"/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 sz="1600" b="1" dirty="0">
              <a:solidFill>
                <a:schemeClr val="accent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47431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4" grpId="0" animBg="1"/>
      <p:bldP spid="55" grpId="0" animBg="1"/>
      <p:bldP spid="58" grpId="0"/>
      <p:bldP spid="59" grpId="0" animBg="1"/>
      <p:bldP spid="63" grpId="0"/>
      <p:bldP spid="64" grpId="0" animBg="1"/>
      <p:bldP spid="68" grpId="0"/>
      <p:bldP spid="69" grpId="0" animBg="1"/>
      <p:bldP spid="7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>
            <a:spLocks/>
          </p:cNvSpPr>
          <p:nvPr/>
        </p:nvSpPr>
        <p:spPr bwMode="auto">
          <a:xfrm>
            <a:off x="4130376" y="3441616"/>
            <a:ext cx="778640" cy="956838"/>
          </a:xfrm>
          <a:custGeom>
            <a:avLst/>
            <a:gdLst>
              <a:gd name="T0" fmla="*/ 586 w 586"/>
              <a:gd name="T1" fmla="*/ 155 h 966"/>
              <a:gd name="T2" fmla="*/ 0 w 586"/>
              <a:gd name="T3" fmla="*/ 0 h 966"/>
              <a:gd name="T4" fmla="*/ 586 w 586"/>
              <a:gd name="T5" fmla="*/ 966 h 966"/>
              <a:gd name="T6" fmla="*/ 586 w 586"/>
              <a:gd name="T7" fmla="*/ 155 h 966"/>
              <a:gd name="connsiteX0" fmla="*/ 19010 w 19010"/>
              <a:gd name="connsiteY0" fmla="*/ 3054 h 11449"/>
              <a:gd name="connsiteX1" fmla="*/ 0 w 19010"/>
              <a:gd name="connsiteY1" fmla="*/ 0 h 11449"/>
              <a:gd name="connsiteX2" fmla="*/ 19010 w 19010"/>
              <a:gd name="connsiteY2" fmla="*/ 11449 h 11449"/>
              <a:gd name="connsiteX3" fmla="*/ 19010 w 19010"/>
              <a:gd name="connsiteY3" fmla="*/ 3054 h 11449"/>
              <a:gd name="connsiteX0" fmla="*/ 11160 w 11160"/>
              <a:gd name="connsiteY0" fmla="*/ 2433 h 10828"/>
              <a:gd name="connsiteX1" fmla="*/ 0 w 11160"/>
              <a:gd name="connsiteY1" fmla="*/ 0 h 10828"/>
              <a:gd name="connsiteX2" fmla="*/ 11160 w 11160"/>
              <a:gd name="connsiteY2" fmla="*/ 10828 h 10828"/>
              <a:gd name="connsiteX3" fmla="*/ 11160 w 11160"/>
              <a:gd name="connsiteY3" fmla="*/ 2433 h 10828"/>
              <a:gd name="connsiteX0" fmla="*/ 11160 w 11160"/>
              <a:gd name="connsiteY0" fmla="*/ 2433 h 7226"/>
              <a:gd name="connsiteX1" fmla="*/ 0 w 11160"/>
              <a:gd name="connsiteY1" fmla="*/ 0 h 7226"/>
              <a:gd name="connsiteX2" fmla="*/ 11160 w 11160"/>
              <a:gd name="connsiteY2" fmla="*/ 7226 h 7226"/>
              <a:gd name="connsiteX3" fmla="*/ 11160 w 11160"/>
              <a:gd name="connsiteY3" fmla="*/ 2433 h 7226"/>
              <a:gd name="connsiteX0" fmla="*/ 10000 w 10000"/>
              <a:gd name="connsiteY0" fmla="*/ 3367 h 11513"/>
              <a:gd name="connsiteX1" fmla="*/ 0 w 10000"/>
              <a:gd name="connsiteY1" fmla="*/ 0 h 11513"/>
              <a:gd name="connsiteX2" fmla="*/ 9927 w 10000"/>
              <a:gd name="connsiteY2" fmla="*/ 11513 h 11513"/>
              <a:gd name="connsiteX3" fmla="*/ 10000 w 10000"/>
              <a:gd name="connsiteY3" fmla="*/ 3367 h 11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00" h="11513">
                <a:moveTo>
                  <a:pt x="10000" y="3367"/>
                </a:moveTo>
                <a:lnTo>
                  <a:pt x="0" y="0"/>
                </a:lnTo>
                <a:lnTo>
                  <a:pt x="9927" y="11513"/>
                </a:lnTo>
                <a:cubicBezTo>
                  <a:pt x="9951" y="8798"/>
                  <a:pt x="9976" y="6082"/>
                  <a:pt x="10000" y="3367"/>
                </a:cubicBezTo>
                <a:close/>
              </a:path>
            </a:pathLst>
          </a:cu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Freeform: Shape 3"/>
          <p:cNvSpPr>
            <a:spLocks/>
          </p:cNvSpPr>
          <p:nvPr/>
        </p:nvSpPr>
        <p:spPr bwMode="auto">
          <a:xfrm>
            <a:off x="4452240" y="1058618"/>
            <a:ext cx="1040606" cy="1371600"/>
          </a:xfrm>
          <a:custGeom>
            <a:avLst/>
            <a:gdLst>
              <a:gd name="T0" fmla="*/ 0 w 874"/>
              <a:gd name="T1" fmla="*/ 0 h 1152"/>
              <a:gd name="T2" fmla="*/ 874 w 874"/>
              <a:gd name="T3" fmla="*/ 507 h 1152"/>
              <a:gd name="T4" fmla="*/ 0 w 874"/>
              <a:gd name="T5" fmla="*/ 1152 h 1152"/>
              <a:gd name="T6" fmla="*/ 0 w 874"/>
              <a:gd name="T7" fmla="*/ 0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4" h="1152">
                <a:moveTo>
                  <a:pt x="0" y="0"/>
                </a:moveTo>
                <a:lnTo>
                  <a:pt x="874" y="507"/>
                </a:lnTo>
                <a:lnTo>
                  <a:pt x="0" y="11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Freeform: Shape 4"/>
          <p:cNvSpPr>
            <a:spLocks/>
          </p:cNvSpPr>
          <p:nvPr/>
        </p:nvSpPr>
        <p:spPr bwMode="auto">
          <a:xfrm>
            <a:off x="3356865" y="1662264"/>
            <a:ext cx="2135981" cy="1181100"/>
          </a:xfrm>
          <a:custGeom>
            <a:avLst/>
            <a:gdLst>
              <a:gd name="T0" fmla="*/ 1500 w 1794"/>
              <a:gd name="T1" fmla="*/ 992 h 992"/>
              <a:gd name="T2" fmla="*/ 1794 w 1794"/>
              <a:gd name="T3" fmla="*/ 0 h 992"/>
              <a:gd name="T4" fmla="*/ 0 w 1794"/>
              <a:gd name="T5" fmla="*/ 493 h 992"/>
              <a:gd name="T6" fmla="*/ 1500 w 1794"/>
              <a:gd name="T7" fmla="*/ 992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94" h="992">
                <a:moveTo>
                  <a:pt x="1500" y="992"/>
                </a:moveTo>
                <a:lnTo>
                  <a:pt x="1794" y="0"/>
                </a:lnTo>
                <a:lnTo>
                  <a:pt x="0" y="493"/>
                </a:lnTo>
                <a:lnTo>
                  <a:pt x="1500" y="992"/>
                </a:lnTo>
                <a:close/>
              </a:path>
            </a:pathLst>
          </a:cu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Freeform: Shape 5"/>
          <p:cNvSpPr>
            <a:spLocks/>
          </p:cNvSpPr>
          <p:nvPr/>
        </p:nvSpPr>
        <p:spPr bwMode="auto">
          <a:xfrm>
            <a:off x="3156840" y="2639768"/>
            <a:ext cx="2575322" cy="1091431"/>
          </a:xfrm>
          <a:custGeom>
            <a:avLst/>
            <a:gdLst>
              <a:gd name="T0" fmla="*/ 1628 w 2163"/>
              <a:gd name="T1" fmla="*/ 858 h 858"/>
              <a:gd name="T2" fmla="*/ 2163 w 2163"/>
              <a:gd name="T3" fmla="*/ 0 h 858"/>
              <a:gd name="T4" fmla="*/ 0 w 2163"/>
              <a:gd name="T5" fmla="*/ 426 h 858"/>
              <a:gd name="T6" fmla="*/ 1628 w 2163"/>
              <a:gd name="T7" fmla="*/ 858 h 858"/>
              <a:gd name="connsiteX0" fmla="*/ 6787 w 10000"/>
              <a:gd name="connsiteY0" fmla="*/ 10684 h 10684"/>
              <a:gd name="connsiteX1" fmla="*/ 10000 w 10000"/>
              <a:gd name="connsiteY1" fmla="*/ 0 h 10684"/>
              <a:gd name="connsiteX2" fmla="*/ 0 w 10000"/>
              <a:gd name="connsiteY2" fmla="*/ 4965 h 10684"/>
              <a:gd name="connsiteX3" fmla="*/ 6787 w 10000"/>
              <a:gd name="connsiteY3" fmla="*/ 10684 h 10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00" h="10684">
                <a:moveTo>
                  <a:pt x="6787" y="10684"/>
                </a:moveTo>
                <a:lnTo>
                  <a:pt x="10000" y="0"/>
                </a:lnTo>
                <a:lnTo>
                  <a:pt x="0" y="4965"/>
                </a:lnTo>
                <a:lnTo>
                  <a:pt x="6787" y="10684"/>
                </a:lnTo>
                <a:close/>
              </a:path>
            </a:pathLst>
          </a:cu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Freeform: Shape 6"/>
          <p:cNvSpPr>
            <a:spLocks/>
          </p:cNvSpPr>
          <p:nvPr/>
        </p:nvSpPr>
        <p:spPr bwMode="auto">
          <a:xfrm>
            <a:off x="3065161" y="2249243"/>
            <a:ext cx="2667000" cy="1309687"/>
          </a:xfrm>
          <a:custGeom>
            <a:avLst/>
            <a:gdLst>
              <a:gd name="T0" fmla="*/ 2240 w 2240"/>
              <a:gd name="T1" fmla="*/ 328 h 1100"/>
              <a:gd name="T2" fmla="*/ 0 w 2240"/>
              <a:gd name="T3" fmla="*/ 1100 h 1100"/>
              <a:gd name="T4" fmla="*/ 245 w 2240"/>
              <a:gd name="T5" fmla="*/ 0 h 1100"/>
              <a:gd name="T6" fmla="*/ 2240 w 2240"/>
              <a:gd name="T7" fmla="*/ 328 h 1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40" h="1100">
                <a:moveTo>
                  <a:pt x="2240" y="328"/>
                </a:moveTo>
                <a:lnTo>
                  <a:pt x="0" y="1100"/>
                </a:lnTo>
                <a:lnTo>
                  <a:pt x="245" y="0"/>
                </a:lnTo>
                <a:lnTo>
                  <a:pt x="2240" y="328"/>
                </a:lnTo>
                <a:close/>
              </a:path>
            </a:pathLst>
          </a:cu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3" name="Group 34"/>
          <p:cNvGrpSpPr/>
          <p:nvPr/>
        </p:nvGrpSpPr>
        <p:grpSpPr>
          <a:xfrm>
            <a:off x="2365747" y="1265308"/>
            <a:ext cx="2086492" cy="645618"/>
            <a:chOff x="930114" y="1737892"/>
            <a:chExt cx="2781989" cy="860824"/>
          </a:xfrm>
        </p:grpSpPr>
        <p:sp>
          <p:nvSpPr>
            <p:cNvPr id="23" name="TextBox 35"/>
            <p:cNvSpPr txBox="1">
              <a:spLocks/>
            </p:cNvSpPr>
            <p:nvPr/>
          </p:nvSpPr>
          <p:spPr bwMode="auto">
            <a:xfrm>
              <a:off x="1009756" y="1737892"/>
              <a:ext cx="2189954" cy="328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540000" bIns="0" anchor="t" anchorCtr="0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r"/>
              <a:r>
                <a:rPr lang="en" altLang="zh-CN" sz="2133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loop</a:t>
              </a:r>
              <a:endParaRPr lang="zh-CN" altLang="en-US" sz="2133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TextBox 36"/>
            <p:cNvSpPr txBox="1">
              <a:spLocks/>
            </p:cNvSpPr>
            <p:nvPr/>
          </p:nvSpPr>
          <p:spPr bwMode="auto">
            <a:xfrm>
              <a:off x="930114" y="2137051"/>
              <a:ext cx="278198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540000" bIns="0" anchor="t" anchorCtr="0">
              <a:normAutofit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循环次数	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algn="r"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设置为 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0 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时，循环播放</a:t>
              </a:r>
              <a:endParaRPr lang="zh-CN" altLang="en-US" sz="1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4" name="Group 41"/>
          <p:cNvGrpSpPr/>
          <p:nvPr/>
        </p:nvGrpSpPr>
        <p:grpSpPr>
          <a:xfrm>
            <a:off x="5204814" y="1103532"/>
            <a:ext cx="2463530" cy="1759699"/>
            <a:chOff x="8052218" y="1817951"/>
            <a:chExt cx="3284706" cy="929728"/>
          </a:xfrm>
        </p:grpSpPr>
        <p:sp>
          <p:nvSpPr>
            <p:cNvPr id="21" name="TextBox 42"/>
            <p:cNvSpPr txBox="1">
              <a:spLocks/>
            </p:cNvSpPr>
            <p:nvPr/>
          </p:nvSpPr>
          <p:spPr bwMode="auto">
            <a:xfrm>
              <a:off x="8662774" y="1817951"/>
              <a:ext cx="2189954" cy="328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540000" tIns="0" rIns="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/>
              <a:r>
                <a:rPr lang="en" altLang="zh-CN" sz="2133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rPr>
                <a:t>fillMode</a:t>
              </a:r>
              <a:endParaRPr lang="zh-CN" altLang="en-US" sz="2133" b="1" dirty="0">
                <a:solidFill>
                  <a:schemeClr val="accent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TextBox 43"/>
            <p:cNvSpPr txBox="1">
              <a:spLocks/>
            </p:cNvSpPr>
            <p:nvPr/>
          </p:nvSpPr>
          <p:spPr bwMode="auto">
            <a:xfrm>
              <a:off x="8052218" y="2023001"/>
              <a:ext cx="3284706" cy="7246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540000" tIns="0" rIns="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最后停留的目标模式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类似于 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css animation-fill-mode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f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orwards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(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保持最后一帧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)</a:t>
              </a:r>
              <a:endParaRPr lang="en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 backwards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(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保持第一帧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)</a:t>
              </a:r>
              <a:endParaRPr lang="en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20000"/>
                </a:lnSpc>
                <a:defRPr/>
              </a:pPr>
              <a:endParaRPr lang="zh-CN" altLang="en-US" sz="1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5" name="Group 44"/>
          <p:cNvGrpSpPr/>
          <p:nvPr/>
        </p:nvGrpSpPr>
        <p:grpSpPr>
          <a:xfrm>
            <a:off x="1422695" y="2543282"/>
            <a:ext cx="1642465" cy="997458"/>
            <a:chOff x="1819267" y="1808820"/>
            <a:chExt cx="1892835" cy="444316"/>
          </a:xfrm>
        </p:grpSpPr>
        <p:sp>
          <p:nvSpPr>
            <p:cNvPr id="19" name="TextBox 45"/>
            <p:cNvSpPr txBox="1">
              <a:spLocks/>
            </p:cNvSpPr>
            <p:nvPr/>
          </p:nvSpPr>
          <p:spPr bwMode="auto">
            <a:xfrm>
              <a:off x="1819267" y="1808820"/>
              <a:ext cx="1892835" cy="328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54000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r"/>
              <a:r>
                <a:rPr lang="en" altLang="zh-CN" sz="2133" b="1" dirty="0">
                  <a:solidFill>
                    <a:schemeClr val="accent3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playMode</a:t>
              </a:r>
              <a:endParaRPr lang="zh-CN" altLang="en-US" sz="2133" b="1" dirty="0">
                <a:solidFill>
                  <a:schemeClr val="accent3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TextBox 46"/>
            <p:cNvSpPr txBox="1">
              <a:spLocks/>
            </p:cNvSpPr>
            <p:nvPr/>
          </p:nvSpPr>
          <p:spPr bwMode="auto">
            <a:xfrm>
              <a:off x="1902271" y="1959413"/>
              <a:ext cx="1650970" cy="2937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54000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播放模式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forwards 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f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allbacks</a:t>
              </a:r>
              <a:endParaRPr lang="zh-CN" altLang="en-US" sz="1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6" name="Group 47"/>
          <p:cNvGrpSpPr/>
          <p:nvPr/>
        </p:nvGrpSpPr>
        <p:grpSpPr>
          <a:xfrm>
            <a:off x="5732161" y="2972701"/>
            <a:ext cx="2197117" cy="849093"/>
            <a:chOff x="8436262" y="1808820"/>
            <a:chExt cx="2929489" cy="1132124"/>
          </a:xfrm>
        </p:grpSpPr>
        <p:sp>
          <p:nvSpPr>
            <p:cNvPr id="17" name="TextBox 48"/>
            <p:cNvSpPr txBox="1">
              <a:spLocks/>
            </p:cNvSpPr>
            <p:nvPr/>
          </p:nvSpPr>
          <p:spPr bwMode="auto">
            <a:xfrm>
              <a:off x="8436262" y="1808820"/>
              <a:ext cx="2189954" cy="328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540000" tIns="0" rIns="0" bIns="0" anchor="t" anchorCtr="0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/>
              <a:r>
                <a:rPr lang="en" altLang="zh-CN" sz="2133" b="1" dirty="0">
                  <a:solidFill>
                    <a:schemeClr val="accent4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startFrame</a:t>
              </a:r>
              <a:endParaRPr lang="zh-CN" altLang="en-US" sz="2133" b="1" dirty="0">
                <a:solidFill>
                  <a:schemeClr val="accent4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TextBox 49"/>
            <p:cNvSpPr txBox="1">
              <a:spLocks/>
            </p:cNvSpPr>
            <p:nvPr/>
          </p:nvSpPr>
          <p:spPr bwMode="auto">
            <a:xfrm>
              <a:off x="8809594" y="2208136"/>
              <a:ext cx="2556157" cy="7328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540000" tIns="0" rIns="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开始播放帧</a:t>
              </a:r>
              <a:endParaRPr lang="zh-CN" altLang="en-US" sz="1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6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动画参数</a:t>
            </a:r>
          </a:p>
        </p:txBody>
      </p:sp>
      <p:grpSp>
        <p:nvGrpSpPr>
          <p:cNvPr id="27" name="Group 47">
            <a:extLst>
              <a:ext uri="{FF2B5EF4-FFF2-40B4-BE49-F238E27FC236}">
                <a16:creationId xmlns:a16="http://schemas.microsoft.com/office/drawing/2014/main" id="{56DFFC88-00E5-9946-8057-A61AB6527EB0}"/>
              </a:ext>
            </a:extLst>
          </p:cNvPr>
          <p:cNvGrpSpPr/>
          <p:nvPr/>
        </p:nvGrpSpPr>
        <p:grpSpPr>
          <a:xfrm>
            <a:off x="2545050" y="4221644"/>
            <a:ext cx="2197117" cy="849093"/>
            <a:chOff x="8436262" y="1808820"/>
            <a:chExt cx="2929489" cy="1132124"/>
          </a:xfrm>
        </p:grpSpPr>
        <p:sp>
          <p:nvSpPr>
            <p:cNvPr id="28" name="TextBox 48">
              <a:extLst>
                <a:ext uri="{FF2B5EF4-FFF2-40B4-BE49-F238E27FC236}">
                  <a16:creationId xmlns:a16="http://schemas.microsoft.com/office/drawing/2014/main" id="{A7C8E64B-3865-DC44-AAE7-9FABD8EDBF1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436262" y="1808820"/>
              <a:ext cx="2189954" cy="328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540000" tIns="0" rIns="0" bIns="0" anchor="t" anchorCtr="0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/>
              <a:r>
                <a:rPr lang="en" altLang="zh-CN" sz="2133" b="1" dirty="0" err="1">
                  <a:solidFill>
                    <a:schemeClr val="accent4">
                      <a:lumMod val="10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endFrame</a:t>
              </a:r>
              <a:endParaRPr lang="zh-CN" altLang="en-US" sz="2133" b="1" dirty="0">
                <a:solidFill>
                  <a:schemeClr val="accent4">
                    <a:lumMod val="10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TextBox 49">
              <a:extLst>
                <a:ext uri="{FF2B5EF4-FFF2-40B4-BE49-F238E27FC236}">
                  <a16:creationId xmlns:a16="http://schemas.microsoft.com/office/drawing/2014/main" id="{B694796A-13BC-DF42-9982-CCD8FF71388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09594" y="2208136"/>
              <a:ext cx="2556157" cy="7328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540000" tIns="0" rIns="0" bIns="0" anchor="t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结束播放帧</a:t>
              </a:r>
              <a:endParaRPr lang="zh-CN" altLang="en-US" sz="1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68070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işļîďè"/>
          <p:cNvGrpSpPr/>
          <p:nvPr/>
        </p:nvGrpSpPr>
        <p:grpSpPr>
          <a:xfrm rot="2640000">
            <a:off x="2697590" y="2498284"/>
            <a:ext cx="393525" cy="499183"/>
            <a:chOff x="4082243" y="2257857"/>
            <a:chExt cx="397973" cy="504825"/>
          </a:xfrm>
        </p:grpSpPr>
        <p:sp>
          <p:nvSpPr>
            <p:cNvPr id="68" name="îṡliḑê"/>
            <p:cNvSpPr>
              <a:spLocks/>
            </p:cNvSpPr>
            <p:nvPr/>
          </p:nvSpPr>
          <p:spPr bwMode="auto">
            <a:xfrm>
              <a:off x="4082243" y="2257857"/>
              <a:ext cx="397973" cy="504825"/>
            </a:xfrm>
            <a:custGeom>
              <a:avLst/>
              <a:gdLst/>
              <a:ahLst/>
              <a:cxnLst>
                <a:cxn ang="0">
                  <a:pos x="253" y="2"/>
                </a:cxn>
                <a:cxn ang="0">
                  <a:pos x="0" y="0"/>
                </a:cxn>
                <a:cxn ang="0">
                  <a:pos x="2" y="351"/>
                </a:cxn>
                <a:cxn ang="0">
                  <a:pos x="246" y="351"/>
                </a:cxn>
                <a:cxn ang="0">
                  <a:pos x="253" y="2"/>
                </a:cxn>
              </a:cxnLst>
              <a:rect l="0" t="0" r="r" b="b"/>
              <a:pathLst>
                <a:path w="253" h="356">
                  <a:moveTo>
                    <a:pt x="25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7" y="106"/>
                    <a:pt x="87" y="248"/>
                    <a:pt x="2" y="351"/>
                  </a:cubicBezTo>
                  <a:cubicBezTo>
                    <a:pt x="246" y="356"/>
                    <a:pt x="246" y="351"/>
                    <a:pt x="246" y="351"/>
                  </a:cubicBezTo>
                  <a:cubicBezTo>
                    <a:pt x="161" y="244"/>
                    <a:pt x="164" y="106"/>
                    <a:pt x="253" y="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69" name="Straight Connector 37"/>
            <p:cNvCxnSpPr/>
            <p:nvPr/>
          </p:nvCxnSpPr>
          <p:spPr>
            <a:xfrm rot="5400000" flipH="1" flipV="1">
              <a:off x="4128829" y="2509475"/>
              <a:ext cx="304800" cy="158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îṩlíḑe"/>
          <p:cNvGrpSpPr/>
          <p:nvPr/>
        </p:nvGrpSpPr>
        <p:grpSpPr>
          <a:xfrm rot="8040000">
            <a:off x="3519972" y="2494461"/>
            <a:ext cx="393525" cy="499183"/>
            <a:chOff x="4082243" y="2257857"/>
            <a:chExt cx="397973" cy="504825"/>
          </a:xfrm>
        </p:grpSpPr>
        <p:sp>
          <p:nvSpPr>
            <p:cNvPr id="66" name="işļîḍé"/>
            <p:cNvSpPr>
              <a:spLocks/>
            </p:cNvSpPr>
            <p:nvPr/>
          </p:nvSpPr>
          <p:spPr bwMode="auto">
            <a:xfrm>
              <a:off x="4082243" y="2257857"/>
              <a:ext cx="397973" cy="504825"/>
            </a:xfrm>
            <a:custGeom>
              <a:avLst/>
              <a:gdLst/>
              <a:ahLst/>
              <a:cxnLst>
                <a:cxn ang="0">
                  <a:pos x="253" y="2"/>
                </a:cxn>
                <a:cxn ang="0">
                  <a:pos x="0" y="0"/>
                </a:cxn>
                <a:cxn ang="0">
                  <a:pos x="2" y="351"/>
                </a:cxn>
                <a:cxn ang="0">
                  <a:pos x="246" y="351"/>
                </a:cxn>
                <a:cxn ang="0">
                  <a:pos x="253" y="2"/>
                </a:cxn>
              </a:cxnLst>
              <a:rect l="0" t="0" r="r" b="b"/>
              <a:pathLst>
                <a:path w="253" h="356">
                  <a:moveTo>
                    <a:pt x="25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7" y="106"/>
                    <a:pt x="87" y="248"/>
                    <a:pt x="2" y="351"/>
                  </a:cubicBezTo>
                  <a:cubicBezTo>
                    <a:pt x="246" y="356"/>
                    <a:pt x="246" y="351"/>
                    <a:pt x="246" y="351"/>
                  </a:cubicBezTo>
                  <a:cubicBezTo>
                    <a:pt x="161" y="244"/>
                    <a:pt x="164" y="106"/>
                    <a:pt x="253" y="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67" name="Straight Connector 41"/>
            <p:cNvCxnSpPr/>
            <p:nvPr/>
          </p:nvCxnSpPr>
          <p:spPr>
            <a:xfrm rot="5400000" flipH="1" flipV="1">
              <a:off x="4128829" y="2509475"/>
              <a:ext cx="304800" cy="158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ïSḻíḍè"/>
          <p:cNvGrpSpPr/>
          <p:nvPr/>
        </p:nvGrpSpPr>
        <p:grpSpPr>
          <a:xfrm rot="2640000">
            <a:off x="4376885" y="2498285"/>
            <a:ext cx="393525" cy="499183"/>
            <a:chOff x="4082243" y="2257857"/>
            <a:chExt cx="397973" cy="504825"/>
          </a:xfrm>
        </p:grpSpPr>
        <p:sp>
          <p:nvSpPr>
            <p:cNvPr id="64" name="íşľíḓé"/>
            <p:cNvSpPr>
              <a:spLocks/>
            </p:cNvSpPr>
            <p:nvPr/>
          </p:nvSpPr>
          <p:spPr bwMode="auto">
            <a:xfrm>
              <a:off x="4082243" y="2257857"/>
              <a:ext cx="397973" cy="504825"/>
            </a:xfrm>
            <a:custGeom>
              <a:avLst/>
              <a:gdLst/>
              <a:ahLst/>
              <a:cxnLst>
                <a:cxn ang="0">
                  <a:pos x="253" y="2"/>
                </a:cxn>
                <a:cxn ang="0">
                  <a:pos x="0" y="0"/>
                </a:cxn>
                <a:cxn ang="0">
                  <a:pos x="2" y="351"/>
                </a:cxn>
                <a:cxn ang="0">
                  <a:pos x="246" y="351"/>
                </a:cxn>
                <a:cxn ang="0">
                  <a:pos x="253" y="2"/>
                </a:cxn>
              </a:cxnLst>
              <a:rect l="0" t="0" r="r" b="b"/>
              <a:pathLst>
                <a:path w="253" h="356">
                  <a:moveTo>
                    <a:pt x="25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7" y="106"/>
                    <a:pt x="87" y="248"/>
                    <a:pt x="2" y="351"/>
                  </a:cubicBezTo>
                  <a:cubicBezTo>
                    <a:pt x="246" y="356"/>
                    <a:pt x="246" y="351"/>
                    <a:pt x="246" y="351"/>
                  </a:cubicBezTo>
                  <a:cubicBezTo>
                    <a:pt x="161" y="244"/>
                    <a:pt x="164" y="106"/>
                    <a:pt x="253" y="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65" name="Straight Connector 45"/>
            <p:cNvCxnSpPr/>
            <p:nvPr/>
          </p:nvCxnSpPr>
          <p:spPr>
            <a:xfrm rot="5400000" flipH="1" flipV="1">
              <a:off x="4128829" y="2509475"/>
              <a:ext cx="304800" cy="158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í$ḻîḑê"/>
          <p:cNvGrpSpPr/>
          <p:nvPr/>
        </p:nvGrpSpPr>
        <p:grpSpPr>
          <a:xfrm rot="8040000">
            <a:off x="5199267" y="2494462"/>
            <a:ext cx="393525" cy="499183"/>
            <a:chOff x="4082243" y="2257857"/>
            <a:chExt cx="397973" cy="504825"/>
          </a:xfrm>
        </p:grpSpPr>
        <p:sp>
          <p:nvSpPr>
            <p:cNvPr id="62" name="ïṩlîdé"/>
            <p:cNvSpPr>
              <a:spLocks/>
            </p:cNvSpPr>
            <p:nvPr/>
          </p:nvSpPr>
          <p:spPr bwMode="auto">
            <a:xfrm>
              <a:off x="4082243" y="2257857"/>
              <a:ext cx="397973" cy="504825"/>
            </a:xfrm>
            <a:custGeom>
              <a:avLst/>
              <a:gdLst/>
              <a:ahLst/>
              <a:cxnLst>
                <a:cxn ang="0">
                  <a:pos x="253" y="2"/>
                </a:cxn>
                <a:cxn ang="0">
                  <a:pos x="0" y="0"/>
                </a:cxn>
                <a:cxn ang="0">
                  <a:pos x="2" y="351"/>
                </a:cxn>
                <a:cxn ang="0">
                  <a:pos x="246" y="351"/>
                </a:cxn>
                <a:cxn ang="0">
                  <a:pos x="253" y="2"/>
                </a:cxn>
              </a:cxnLst>
              <a:rect l="0" t="0" r="r" b="b"/>
              <a:pathLst>
                <a:path w="253" h="356">
                  <a:moveTo>
                    <a:pt x="25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7" y="106"/>
                    <a:pt x="87" y="248"/>
                    <a:pt x="2" y="351"/>
                  </a:cubicBezTo>
                  <a:cubicBezTo>
                    <a:pt x="246" y="356"/>
                    <a:pt x="246" y="351"/>
                    <a:pt x="246" y="351"/>
                  </a:cubicBezTo>
                  <a:cubicBezTo>
                    <a:pt x="161" y="244"/>
                    <a:pt x="164" y="106"/>
                    <a:pt x="253" y="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63" name="Straight Connector 49"/>
            <p:cNvCxnSpPr/>
            <p:nvPr/>
          </p:nvCxnSpPr>
          <p:spPr>
            <a:xfrm rot="5400000" flipH="1" flipV="1">
              <a:off x="4128829" y="2509475"/>
              <a:ext cx="304800" cy="158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ï$ľîḑè"/>
          <p:cNvGrpSpPr/>
          <p:nvPr/>
        </p:nvGrpSpPr>
        <p:grpSpPr>
          <a:xfrm rot="2640000">
            <a:off x="6053729" y="2498285"/>
            <a:ext cx="393525" cy="499183"/>
            <a:chOff x="4082243" y="2257857"/>
            <a:chExt cx="397973" cy="504825"/>
          </a:xfrm>
        </p:grpSpPr>
        <p:sp>
          <p:nvSpPr>
            <p:cNvPr id="60" name="iSliḍe"/>
            <p:cNvSpPr>
              <a:spLocks/>
            </p:cNvSpPr>
            <p:nvPr/>
          </p:nvSpPr>
          <p:spPr bwMode="auto">
            <a:xfrm>
              <a:off x="4082243" y="2257857"/>
              <a:ext cx="397973" cy="504825"/>
            </a:xfrm>
            <a:custGeom>
              <a:avLst/>
              <a:gdLst/>
              <a:ahLst/>
              <a:cxnLst>
                <a:cxn ang="0">
                  <a:pos x="253" y="2"/>
                </a:cxn>
                <a:cxn ang="0">
                  <a:pos x="0" y="0"/>
                </a:cxn>
                <a:cxn ang="0">
                  <a:pos x="2" y="351"/>
                </a:cxn>
                <a:cxn ang="0">
                  <a:pos x="246" y="351"/>
                </a:cxn>
                <a:cxn ang="0">
                  <a:pos x="253" y="2"/>
                </a:cxn>
              </a:cxnLst>
              <a:rect l="0" t="0" r="r" b="b"/>
              <a:pathLst>
                <a:path w="253" h="356">
                  <a:moveTo>
                    <a:pt x="253" y="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7" y="106"/>
                    <a:pt x="87" y="248"/>
                    <a:pt x="2" y="351"/>
                  </a:cubicBezTo>
                  <a:cubicBezTo>
                    <a:pt x="246" y="356"/>
                    <a:pt x="246" y="351"/>
                    <a:pt x="246" y="351"/>
                  </a:cubicBezTo>
                  <a:cubicBezTo>
                    <a:pt x="161" y="244"/>
                    <a:pt x="164" y="106"/>
                    <a:pt x="253" y="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61" name="Straight Connector 53"/>
            <p:cNvCxnSpPr/>
            <p:nvPr/>
          </p:nvCxnSpPr>
          <p:spPr>
            <a:xfrm rot="5400000" flipH="1" flipV="1">
              <a:off x="4128829" y="2509475"/>
              <a:ext cx="304800" cy="158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íṧḷîdé"/>
          <p:cNvSpPr/>
          <p:nvPr/>
        </p:nvSpPr>
        <p:spPr bwMode="auto">
          <a:xfrm>
            <a:off x="1982580" y="2664251"/>
            <a:ext cx="979529" cy="979528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ïşḻiḋe"/>
          <p:cNvSpPr/>
          <p:nvPr/>
        </p:nvSpPr>
        <p:spPr bwMode="auto">
          <a:xfrm rot="5400000">
            <a:off x="2820830" y="1832280"/>
            <a:ext cx="979528" cy="979529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iṩļïde"/>
          <p:cNvSpPr/>
          <p:nvPr/>
        </p:nvSpPr>
        <p:spPr bwMode="auto">
          <a:xfrm>
            <a:off x="3661875" y="2664252"/>
            <a:ext cx="979529" cy="979528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íSḻïḑê"/>
          <p:cNvSpPr/>
          <p:nvPr/>
        </p:nvSpPr>
        <p:spPr bwMode="auto">
          <a:xfrm rot="5400000">
            <a:off x="4500126" y="1832281"/>
            <a:ext cx="979528" cy="979529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íŝliḓé"/>
          <p:cNvSpPr/>
          <p:nvPr/>
        </p:nvSpPr>
        <p:spPr bwMode="auto">
          <a:xfrm>
            <a:off x="5338719" y="2664252"/>
            <a:ext cx="979529" cy="979528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îş1iḍé"/>
          <p:cNvSpPr/>
          <p:nvPr/>
        </p:nvSpPr>
        <p:spPr bwMode="auto">
          <a:xfrm rot="5400000">
            <a:off x="6176970" y="1832281"/>
            <a:ext cx="979528" cy="979529"/>
          </a:xfrm>
          <a:prstGeom prst="diamond">
            <a:avLst/>
          </a:prstGeom>
          <a:gradFill>
            <a:gsLst>
              <a:gs pos="21000">
                <a:srgbClr val="1A95B0"/>
              </a:gs>
              <a:gs pos="100000">
                <a:srgbClr val="895FAF"/>
              </a:gs>
            </a:gsLst>
            <a:lin ang="7800000" scaled="0"/>
          </a:gradFill>
          <a:ln>
            <a:noFill/>
          </a:ln>
        </p:spPr>
        <p:txBody>
          <a:bodyPr anchor="ctr"/>
          <a:lstStyle/>
          <a:p>
            <a:pPr algn="ctr"/>
            <a:endParaRPr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1740034" y="1130064"/>
            <a:ext cx="5629132" cy="3457451"/>
            <a:chOff x="1740034" y="1130064"/>
            <a:chExt cx="5629132" cy="3457451"/>
          </a:xfrm>
        </p:grpSpPr>
        <p:grpSp>
          <p:nvGrpSpPr>
            <p:cNvPr id="21" name="ïṣ1iḑe"/>
            <p:cNvGrpSpPr/>
            <p:nvPr/>
          </p:nvGrpSpPr>
          <p:grpSpPr>
            <a:xfrm>
              <a:off x="1740034" y="3643779"/>
              <a:ext cx="1458524" cy="943736"/>
              <a:chOff x="3218020" y="4798575"/>
              <a:chExt cx="1944699" cy="1258314"/>
            </a:xfrm>
          </p:grpSpPr>
          <p:sp>
            <p:nvSpPr>
              <p:cNvPr id="37" name="iş1íḍê"/>
              <p:cNvSpPr txBox="1">
                <a:spLocks/>
              </p:cNvSpPr>
              <p:nvPr/>
            </p:nvSpPr>
            <p:spPr bwMode="auto">
              <a:xfrm>
                <a:off x="3223869" y="4798575"/>
                <a:ext cx="1933002" cy="662997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-US" altLang="zh-CN" sz="1400" dirty="0">
                    <a:solidFill>
                      <a:schemeClr val="accent1">
                        <a:lumMod val="100000"/>
                      </a:schemeClr>
                    </a:solidFill>
                    <a:effectLst/>
                    <a:latin typeface="+mn-lt"/>
                    <a:ea typeface="+mn-ea"/>
                    <a:cs typeface="+mn-ea"/>
                    <a:sym typeface="+mn-lt"/>
                  </a:rPr>
                  <a:t>pause</a:t>
                </a:r>
                <a:endParaRPr lang="zh-CN" altLang="en-US" sz="1400" dirty="0">
                  <a:solidFill>
                    <a:schemeClr val="accent1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8" name="îṡlíḑé"/>
              <p:cNvSpPr txBox="1">
                <a:spLocks/>
              </p:cNvSpPr>
              <p:nvPr/>
            </p:nvSpPr>
            <p:spPr bwMode="auto">
              <a:xfrm>
                <a:off x="3218020" y="5461572"/>
                <a:ext cx="1944699" cy="595317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暂停</a:t>
                </a:r>
                <a:endPara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ísļïḑe"/>
            <p:cNvGrpSpPr/>
            <p:nvPr/>
          </p:nvGrpSpPr>
          <p:grpSpPr>
            <a:xfrm>
              <a:off x="3430044" y="3643779"/>
              <a:ext cx="1458524" cy="943736"/>
              <a:chOff x="3218020" y="4798575"/>
              <a:chExt cx="1944699" cy="1258314"/>
            </a:xfrm>
          </p:grpSpPr>
          <p:sp>
            <p:nvSpPr>
              <p:cNvPr id="35" name="îşliḋe"/>
              <p:cNvSpPr txBox="1">
                <a:spLocks/>
              </p:cNvSpPr>
              <p:nvPr/>
            </p:nvSpPr>
            <p:spPr bwMode="auto">
              <a:xfrm>
                <a:off x="3223869" y="4798575"/>
                <a:ext cx="1933002" cy="662997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-US" altLang="zh-CN" sz="1400" dirty="0">
                    <a:solidFill>
                      <a:schemeClr val="accent3">
                        <a:lumMod val="10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stop</a:t>
                </a:r>
                <a:endParaRPr lang="zh-CN" altLang="en-US" sz="1400" dirty="0">
                  <a:solidFill>
                    <a:schemeClr val="accent3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6" name="íṣľíḋe"/>
              <p:cNvSpPr txBox="1">
                <a:spLocks/>
              </p:cNvSpPr>
              <p:nvPr/>
            </p:nvSpPr>
            <p:spPr bwMode="auto">
              <a:xfrm>
                <a:off x="3218020" y="5461572"/>
                <a:ext cx="1944699" cy="595317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停止</a:t>
                </a:r>
                <a:endPara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íSḻiďê"/>
            <p:cNvGrpSpPr/>
            <p:nvPr/>
          </p:nvGrpSpPr>
          <p:grpSpPr>
            <a:xfrm>
              <a:off x="5116013" y="3643779"/>
              <a:ext cx="1458524" cy="943736"/>
              <a:chOff x="3218020" y="4798575"/>
              <a:chExt cx="1944699" cy="1258314"/>
            </a:xfrm>
          </p:grpSpPr>
          <p:sp>
            <p:nvSpPr>
              <p:cNvPr id="33" name="ïsḻîḍe"/>
              <p:cNvSpPr txBox="1">
                <a:spLocks/>
              </p:cNvSpPr>
              <p:nvPr/>
            </p:nvSpPr>
            <p:spPr bwMode="auto">
              <a:xfrm>
                <a:off x="3223869" y="4798575"/>
                <a:ext cx="1933002" cy="662997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-US" altLang="zh-CN" sz="1400" dirty="0">
                    <a:solidFill>
                      <a:schemeClr val="accent5">
                        <a:lumMod val="100000"/>
                      </a:schemeClr>
                    </a:solidFill>
                    <a:effectLst/>
                    <a:latin typeface="+mn-lt"/>
                    <a:ea typeface="+mn-ea"/>
                    <a:cs typeface="+mn-ea"/>
                    <a:sym typeface="+mn-lt"/>
                  </a:rPr>
                  <a:t>clear</a:t>
                </a:r>
                <a:endParaRPr lang="zh-CN" altLang="en-US" sz="1400" dirty="0">
                  <a:solidFill>
                    <a:schemeClr val="accent5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4" name="iŝḷide"/>
              <p:cNvSpPr txBox="1">
                <a:spLocks/>
              </p:cNvSpPr>
              <p:nvPr/>
            </p:nvSpPr>
            <p:spPr bwMode="auto">
              <a:xfrm>
                <a:off x="3218020" y="5461572"/>
                <a:ext cx="1944699" cy="595317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latin typeface="+mn-lt"/>
                    <a:ea typeface="+mn-ea"/>
                    <a:cs typeface="+mn-ea"/>
                    <a:sym typeface="+mn-lt"/>
                  </a:rPr>
                  <a:t>清除</a:t>
                </a:r>
              </a:p>
            </p:txBody>
          </p:sp>
        </p:grpSp>
        <p:grpSp>
          <p:nvGrpSpPr>
            <p:cNvPr id="24" name="ísḻîḍé"/>
            <p:cNvGrpSpPr/>
            <p:nvPr/>
          </p:nvGrpSpPr>
          <p:grpSpPr>
            <a:xfrm>
              <a:off x="5910642" y="1131591"/>
              <a:ext cx="1458524" cy="937628"/>
              <a:chOff x="7110595" y="1493577"/>
              <a:chExt cx="1944699" cy="1250170"/>
            </a:xfrm>
          </p:grpSpPr>
          <p:sp>
            <p:nvSpPr>
              <p:cNvPr id="31" name="íṩ1íďê"/>
              <p:cNvSpPr txBox="1">
                <a:spLocks/>
              </p:cNvSpPr>
              <p:nvPr/>
            </p:nvSpPr>
            <p:spPr bwMode="auto">
              <a:xfrm>
                <a:off x="7116444" y="1493577"/>
                <a:ext cx="1933002" cy="368247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-US" altLang="zh-CN" sz="1400" dirty="0">
                    <a:solidFill>
                      <a:schemeClr val="accent6">
                        <a:lumMod val="10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play</a:t>
                </a:r>
                <a:endParaRPr lang="zh-CN" altLang="en-US" sz="1400" dirty="0">
                  <a:solidFill>
                    <a:schemeClr val="accent6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2" name="íṧľíḓé"/>
              <p:cNvSpPr txBox="1">
                <a:spLocks/>
              </p:cNvSpPr>
              <p:nvPr/>
            </p:nvSpPr>
            <p:spPr bwMode="auto">
              <a:xfrm>
                <a:off x="7110595" y="1861821"/>
                <a:ext cx="1944699" cy="881926"/>
              </a:xfrm>
              <a:prstGeom prst="rect">
                <a:avLst/>
              </a:prstGeom>
              <a:noFill/>
            </p:spPr>
            <p:txBody>
              <a:bodyPr wrap="square" lIns="90000" tIns="46800" rIns="90000" bIns="360000" anchor="t" anchorCtr="1">
                <a:no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播放</a:t>
                </a:r>
                <a:endParaRPr lang="zh-CN" altLang="en-US" sz="9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5" name="íSļiḍé"/>
            <p:cNvGrpSpPr/>
            <p:nvPr/>
          </p:nvGrpSpPr>
          <p:grpSpPr>
            <a:xfrm>
              <a:off x="4231346" y="1130064"/>
              <a:ext cx="1458524" cy="937630"/>
              <a:chOff x="7110595" y="1491541"/>
              <a:chExt cx="1944699" cy="1250173"/>
            </a:xfrm>
          </p:grpSpPr>
          <p:sp>
            <p:nvSpPr>
              <p:cNvPr id="29" name="ï$1iḓè"/>
              <p:cNvSpPr txBox="1">
                <a:spLocks/>
              </p:cNvSpPr>
              <p:nvPr/>
            </p:nvSpPr>
            <p:spPr bwMode="auto">
              <a:xfrm>
                <a:off x="7116444" y="1491541"/>
                <a:ext cx="1933002" cy="368247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" altLang="zh-CN" sz="1400" dirty="0">
                    <a:solidFill>
                      <a:schemeClr val="accent4">
                        <a:lumMod val="10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set</a:t>
                </a:r>
                <a:endParaRPr lang="zh-CN" altLang="en-US" sz="1400" dirty="0">
                  <a:solidFill>
                    <a:schemeClr val="accent4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0" name="ïṧḷiḑè"/>
              <p:cNvSpPr txBox="1">
                <a:spLocks/>
              </p:cNvSpPr>
              <p:nvPr/>
            </p:nvSpPr>
            <p:spPr bwMode="auto">
              <a:xfrm>
                <a:off x="7110595" y="1859788"/>
                <a:ext cx="1944699" cy="881926"/>
              </a:xfrm>
              <a:prstGeom prst="rect">
                <a:avLst/>
              </a:prstGeom>
              <a:noFill/>
            </p:spPr>
            <p:txBody>
              <a:bodyPr wrap="square" lIns="90000" tIns="46800" rIns="90000" bIns="360000" anchor="t" anchorCtr="1">
                <a:no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设置属性</a:t>
                </a:r>
                <a:endParaRPr lang="en-US" altLang="zh-CN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isļíďé"/>
            <p:cNvGrpSpPr/>
            <p:nvPr/>
          </p:nvGrpSpPr>
          <p:grpSpPr>
            <a:xfrm>
              <a:off x="2544850" y="1131592"/>
              <a:ext cx="1458524" cy="937629"/>
              <a:chOff x="7110595" y="1493580"/>
              <a:chExt cx="1944699" cy="1250172"/>
            </a:xfrm>
          </p:grpSpPr>
          <p:sp>
            <p:nvSpPr>
              <p:cNvPr id="27" name="ïsḻiḋê"/>
              <p:cNvSpPr txBox="1">
                <a:spLocks/>
              </p:cNvSpPr>
              <p:nvPr/>
            </p:nvSpPr>
            <p:spPr bwMode="auto">
              <a:xfrm>
                <a:off x="7116444" y="1493580"/>
                <a:ext cx="1933002" cy="36824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en" altLang="zh-CN" sz="1400" dirty="0">
                    <a:solidFill>
                      <a:schemeClr val="accent2">
                        <a:lumMod val="10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mount</a:t>
                </a:r>
                <a:r>
                  <a:rPr lang="en-US" altLang="zh-CN" sz="1400" dirty="0">
                    <a:solidFill>
                      <a:schemeClr val="accent2">
                        <a:lumMod val="10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/load</a:t>
                </a:r>
                <a:endParaRPr lang="zh-CN" altLang="en-US" sz="1400" dirty="0">
                  <a:solidFill>
                    <a:schemeClr val="accent2">
                      <a:lumMod val="100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8" name="ïṩḻiďê"/>
              <p:cNvSpPr txBox="1">
                <a:spLocks/>
              </p:cNvSpPr>
              <p:nvPr/>
            </p:nvSpPr>
            <p:spPr bwMode="auto">
              <a:xfrm>
                <a:off x="7110595" y="1861826"/>
                <a:ext cx="1944699" cy="881926"/>
              </a:xfrm>
              <a:prstGeom prst="rect">
                <a:avLst/>
              </a:prstGeom>
              <a:noFill/>
            </p:spPr>
            <p:txBody>
              <a:bodyPr wrap="square" lIns="90000" tIns="46800" rIns="90000" bIns="360000" anchor="t" anchorCtr="1">
                <a:no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初始化</a:t>
                </a:r>
                <a:r>
                  <a:rPr lang="en-US" altLang="zh-CN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svga</a:t>
                </a:r>
                <a:r>
                  <a:rPr lang="zh-CN" altLang="en-US" sz="9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rPr>
                  <a:t>文件</a:t>
                </a:r>
                <a:endParaRPr lang="zh-CN" altLang="en-US" sz="9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70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动画方法</a:t>
            </a:r>
          </a:p>
        </p:txBody>
      </p:sp>
    </p:spTree>
    <p:extLst>
      <p:ext uri="{BB962C8B-B14F-4D97-AF65-F5344CB8AC3E}">
        <p14:creationId xmlns:p14="http://schemas.microsoft.com/office/powerpoint/2010/main" val="1971834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30"/>
          <p:cNvSpPr txBox="1"/>
          <p:nvPr/>
        </p:nvSpPr>
        <p:spPr>
          <a:xfrm>
            <a:off x="265463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Lottie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SVGA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对比</a:t>
            </a:r>
          </a:p>
        </p:txBody>
      </p:sp>
      <p:graphicFrame>
        <p:nvGraphicFramePr>
          <p:cNvPr id="3" name="表格 33">
            <a:extLst>
              <a:ext uri="{FF2B5EF4-FFF2-40B4-BE49-F238E27FC236}">
                <a16:creationId xmlns:a16="http://schemas.microsoft.com/office/drawing/2014/main" id="{6961FDAF-3726-8545-AFB3-C33E15B26B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518701"/>
              </p:ext>
            </p:extLst>
          </p:nvPr>
        </p:nvGraphicFramePr>
        <p:xfrm>
          <a:off x="827584" y="915567"/>
          <a:ext cx="7488831" cy="364840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96277">
                  <a:extLst>
                    <a:ext uri="{9D8B030D-6E8A-4147-A177-3AD203B41FA5}">
                      <a16:colId xmlns:a16="http://schemas.microsoft.com/office/drawing/2014/main" val="1615568306"/>
                    </a:ext>
                  </a:extLst>
                </a:gridCol>
                <a:gridCol w="2496277">
                  <a:extLst>
                    <a:ext uri="{9D8B030D-6E8A-4147-A177-3AD203B41FA5}">
                      <a16:colId xmlns:a16="http://schemas.microsoft.com/office/drawing/2014/main" val="451162013"/>
                    </a:ext>
                  </a:extLst>
                </a:gridCol>
                <a:gridCol w="2496277">
                  <a:extLst>
                    <a:ext uri="{9D8B030D-6E8A-4147-A177-3AD203B41FA5}">
                      <a16:colId xmlns:a16="http://schemas.microsoft.com/office/drawing/2014/main" val="2082454092"/>
                    </a:ext>
                  </a:extLst>
                </a:gridCol>
              </a:tblGrid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对比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" altLang="zh-CN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Lottie</a:t>
                      </a:r>
                      <a:endParaRPr lang="zh-CN" altLang="en-US" sz="1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" altLang="zh-CN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SVGA</a:t>
                      </a:r>
                      <a:endParaRPr lang="zh-CN" altLang="en-US" sz="1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28433635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支持平台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" altLang="zh-CN" sz="1400" dirty="0"/>
                        <a:t>Android/iOS/We</a:t>
                      </a:r>
                      <a:r>
                        <a:rPr lang="en-US" altLang="zh-CN" sz="1400" dirty="0"/>
                        <a:t>b</a:t>
                      </a:r>
                      <a:endParaRPr lang="zh-CN" altLang="en-US" sz="1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400" dirty="0"/>
                        <a:t>Android/iOS/We</a:t>
                      </a:r>
                      <a:r>
                        <a:rPr lang="en-US" altLang="zh-CN" sz="1400" dirty="0"/>
                        <a:t>b</a:t>
                      </a:r>
                      <a:endParaRPr lang="zh-CN" altLang="en-US" sz="1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33476535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功能边界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所有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部分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04795383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导出工具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插件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插件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818087247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设计成本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需要命名规范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无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414854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内存占用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339</a:t>
                      </a:r>
                      <a:endParaRPr lang="zh-CN" altLang="en-US" sz="1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350</a:t>
                      </a:r>
                      <a:endParaRPr lang="zh-CN" altLang="en-US" sz="1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335410222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en" altLang="zh-CN" sz="1400" dirty="0"/>
                        <a:t>graphics</a:t>
                      </a:r>
                      <a:endParaRPr lang="zh-CN" altLang="en-US" sz="1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113 -103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116-117</a:t>
                      </a:r>
                      <a:endParaRPr lang="zh-CN" altLang="en-US" sz="1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092605219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CPU</a:t>
                      </a:r>
                      <a:r>
                        <a:rPr lang="zh-CN" altLang="en-US" sz="1400" dirty="0"/>
                        <a:t>占用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平均</a:t>
                      </a:r>
                      <a:r>
                        <a:rPr lang="en-US" altLang="zh-CN" sz="1400" dirty="0"/>
                        <a:t>5.18,</a:t>
                      </a:r>
                      <a:r>
                        <a:rPr lang="zh-CN" altLang="en-US" sz="1400" dirty="0"/>
                        <a:t>最高</a:t>
                      </a:r>
                      <a:r>
                        <a:rPr lang="en-US" altLang="zh-CN" sz="1400" dirty="0"/>
                        <a:t>13.75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平均</a:t>
                      </a:r>
                      <a:r>
                        <a:rPr lang="en-US" altLang="zh-CN" sz="1400" dirty="0"/>
                        <a:t>5.6,</a:t>
                      </a:r>
                      <a:r>
                        <a:rPr lang="zh-CN" altLang="en-US" sz="1400" dirty="0"/>
                        <a:t>最高</a:t>
                      </a:r>
                      <a:r>
                        <a:rPr lang="en-US" altLang="zh-CN" sz="1400" dirty="0"/>
                        <a:t>15</a:t>
                      </a:r>
                      <a:endParaRPr lang="zh-CN" altLang="en-US" sz="1400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543060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0881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1150938" y="3603626"/>
            <a:ext cx="823913" cy="623888"/>
          </a:xfrm>
          <a:custGeom>
            <a:avLst/>
            <a:gdLst>
              <a:gd name="T0" fmla="*/ 707 w 1214"/>
              <a:gd name="T1" fmla="*/ 918 h 918"/>
              <a:gd name="T2" fmla="*/ 708 w 1214"/>
              <a:gd name="T3" fmla="*/ 918 h 918"/>
              <a:gd name="T4" fmla="*/ 709 w 1214"/>
              <a:gd name="T5" fmla="*/ 918 h 918"/>
              <a:gd name="T6" fmla="*/ 710 w 1214"/>
              <a:gd name="T7" fmla="*/ 918 h 918"/>
              <a:gd name="T8" fmla="*/ 711 w 1214"/>
              <a:gd name="T9" fmla="*/ 918 h 918"/>
              <a:gd name="T10" fmla="*/ 711 w 1214"/>
              <a:gd name="T11" fmla="*/ 918 h 918"/>
              <a:gd name="T12" fmla="*/ 712 w 1214"/>
              <a:gd name="T13" fmla="*/ 918 h 918"/>
              <a:gd name="T14" fmla="*/ 713 w 1214"/>
              <a:gd name="T15" fmla="*/ 918 h 918"/>
              <a:gd name="T16" fmla="*/ 714 w 1214"/>
              <a:gd name="T17" fmla="*/ 918 h 918"/>
              <a:gd name="T18" fmla="*/ 714 w 1214"/>
              <a:gd name="T19" fmla="*/ 918 h 918"/>
              <a:gd name="T20" fmla="*/ 716 w 1214"/>
              <a:gd name="T21" fmla="*/ 918 h 918"/>
              <a:gd name="T22" fmla="*/ 716 w 1214"/>
              <a:gd name="T23" fmla="*/ 918 h 918"/>
              <a:gd name="T24" fmla="*/ 717 w 1214"/>
              <a:gd name="T25" fmla="*/ 918 h 918"/>
              <a:gd name="T26" fmla="*/ 718 w 1214"/>
              <a:gd name="T27" fmla="*/ 918 h 918"/>
              <a:gd name="T28" fmla="*/ 718 w 1214"/>
              <a:gd name="T29" fmla="*/ 918 h 918"/>
              <a:gd name="T30" fmla="*/ 719 w 1214"/>
              <a:gd name="T31" fmla="*/ 918 h 918"/>
              <a:gd name="T32" fmla="*/ 720 w 1214"/>
              <a:gd name="T33" fmla="*/ 918 h 918"/>
              <a:gd name="T34" fmla="*/ 721 w 1214"/>
              <a:gd name="T35" fmla="*/ 918 h 918"/>
              <a:gd name="T36" fmla="*/ 721 w 1214"/>
              <a:gd name="T37" fmla="*/ 918 h 918"/>
              <a:gd name="T38" fmla="*/ 723 w 1214"/>
              <a:gd name="T39" fmla="*/ 917 h 918"/>
              <a:gd name="T40" fmla="*/ 723 w 1214"/>
              <a:gd name="T41" fmla="*/ 917 h 918"/>
              <a:gd name="T42" fmla="*/ 724 w 1214"/>
              <a:gd name="T43" fmla="*/ 917 h 918"/>
              <a:gd name="T44" fmla="*/ 725 w 1214"/>
              <a:gd name="T45" fmla="*/ 917 h 918"/>
              <a:gd name="T46" fmla="*/ 725 w 1214"/>
              <a:gd name="T47" fmla="*/ 917 h 918"/>
              <a:gd name="T48" fmla="*/ 674 w 1214"/>
              <a:gd name="T49" fmla="*/ 915 h 918"/>
              <a:gd name="T50" fmla="*/ 826 w 1214"/>
              <a:gd name="T51" fmla="*/ 874 h 918"/>
              <a:gd name="T52" fmla="*/ 826 w 1214"/>
              <a:gd name="T53" fmla="*/ 874 h 918"/>
              <a:gd name="T54" fmla="*/ 827 w 1214"/>
              <a:gd name="T55" fmla="*/ 873 h 918"/>
              <a:gd name="T56" fmla="*/ 828 w 1214"/>
              <a:gd name="T57" fmla="*/ 873 h 918"/>
              <a:gd name="T58" fmla="*/ 828 w 1214"/>
              <a:gd name="T59" fmla="*/ 873 h 918"/>
              <a:gd name="T60" fmla="*/ 829 w 1214"/>
              <a:gd name="T61" fmla="*/ 872 h 918"/>
              <a:gd name="T62" fmla="*/ 830 w 1214"/>
              <a:gd name="T63" fmla="*/ 871 h 918"/>
              <a:gd name="T64" fmla="*/ 830 w 1214"/>
              <a:gd name="T65" fmla="*/ 871 h 918"/>
              <a:gd name="T66" fmla="*/ 831 w 1214"/>
              <a:gd name="T67" fmla="*/ 870 h 918"/>
              <a:gd name="T68" fmla="*/ 832 w 1214"/>
              <a:gd name="T69" fmla="*/ 870 h 918"/>
              <a:gd name="T70" fmla="*/ 832 w 1214"/>
              <a:gd name="T71" fmla="*/ 869 h 918"/>
              <a:gd name="T72" fmla="*/ 832 w 1214"/>
              <a:gd name="T73" fmla="*/ 869 h 918"/>
              <a:gd name="T74" fmla="*/ 833 w 1214"/>
              <a:gd name="T75" fmla="*/ 868 h 918"/>
              <a:gd name="T76" fmla="*/ 834 w 1214"/>
              <a:gd name="T77" fmla="*/ 868 h 918"/>
              <a:gd name="T78" fmla="*/ 834 w 1214"/>
              <a:gd name="T79" fmla="*/ 867 h 918"/>
              <a:gd name="T80" fmla="*/ 835 w 1214"/>
              <a:gd name="T81" fmla="*/ 866 h 918"/>
              <a:gd name="T82" fmla="*/ 835 w 1214"/>
              <a:gd name="T83" fmla="*/ 866 h 918"/>
              <a:gd name="T84" fmla="*/ 836 w 1214"/>
              <a:gd name="T85" fmla="*/ 866 h 918"/>
              <a:gd name="T86" fmla="*/ 837 w 1214"/>
              <a:gd name="T87" fmla="*/ 865 h 918"/>
              <a:gd name="T88" fmla="*/ 837 w 1214"/>
              <a:gd name="T89" fmla="*/ 864 h 918"/>
              <a:gd name="T90" fmla="*/ 838 w 1214"/>
              <a:gd name="T91" fmla="*/ 864 h 918"/>
              <a:gd name="T92" fmla="*/ 839 w 1214"/>
              <a:gd name="T93" fmla="*/ 863 h 918"/>
              <a:gd name="T94" fmla="*/ 839 w 1214"/>
              <a:gd name="T95" fmla="*/ 862 h 918"/>
              <a:gd name="T96" fmla="*/ 844 w 1214"/>
              <a:gd name="T97" fmla="*/ 858 h 918"/>
              <a:gd name="T98" fmla="*/ 1214 w 1214"/>
              <a:gd name="T99" fmla="*/ 737 h 918"/>
              <a:gd name="T100" fmla="*/ 0 w 1214"/>
              <a:gd name="T101" fmla="*/ 0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14" h="918">
                <a:moveTo>
                  <a:pt x="707" y="918"/>
                </a:moveTo>
                <a:cubicBezTo>
                  <a:pt x="707" y="918"/>
                  <a:pt x="707" y="918"/>
                  <a:pt x="707" y="918"/>
                </a:cubicBezTo>
                <a:cubicBezTo>
                  <a:pt x="707" y="918"/>
                  <a:pt x="707" y="918"/>
                  <a:pt x="707" y="918"/>
                </a:cubicBezTo>
                <a:cubicBezTo>
                  <a:pt x="707" y="918"/>
                  <a:pt x="707" y="918"/>
                  <a:pt x="707" y="918"/>
                </a:cubicBezTo>
                <a:moveTo>
                  <a:pt x="708" y="918"/>
                </a:moveTo>
                <a:cubicBezTo>
                  <a:pt x="708" y="918"/>
                  <a:pt x="708" y="918"/>
                  <a:pt x="708" y="918"/>
                </a:cubicBezTo>
                <a:cubicBezTo>
                  <a:pt x="708" y="918"/>
                  <a:pt x="708" y="918"/>
                  <a:pt x="708" y="918"/>
                </a:cubicBezTo>
                <a:moveTo>
                  <a:pt x="708" y="918"/>
                </a:moveTo>
                <a:cubicBezTo>
                  <a:pt x="708" y="918"/>
                  <a:pt x="708" y="918"/>
                  <a:pt x="708" y="918"/>
                </a:cubicBezTo>
                <a:cubicBezTo>
                  <a:pt x="708" y="918"/>
                  <a:pt x="708" y="918"/>
                  <a:pt x="708" y="918"/>
                </a:cubicBezTo>
                <a:moveTo>
                  <a:pt x="709" y="918"/>
                </a:moveTo>
                <a:cubicBezTo>
                  <a:pt x="709" y="918"/>
                  <a:pt x="709" y="918"/>
                  <a:pt x="709" y="918"/>
                </a:cubicBezTo>
                <a:cubicBezTo>
                  <a:pt x="709" y="918"/>
                  <a:pt x="709" y="918"/>
                  <a:pt x="709" y="918"/>
                </a:cubicBezTo>
                <a:moveTo>
                  <a:pt x="710" y="918"/>
                </a:moveTo>
                <a:cubicBezTo>
                  <a:pt x="710" y="918"/>
                  <a:pt x="710" y="918"/>
                  <a:pt x="710" y="918"/>
                </a:cubicBezTo>
                <a:cubicBezTo>
                  <a:pt x="710" y="918"/>
                  <a:pt x="710" y="918"/>
                  <a:pt x="710" y="918"/>
                </a:cubicBezTo>
                <a:moveTo>
                  <a:pt x="710" y="918"/>
                </a:moveTo>
                <a:cubicBezTo>
                  <a:pt x="710" y="918"/>
                  <a:pt x="710" y="918"/>
                  <a:pt x="710" y="918"/>
                </a:cubicBezTo>
                <a:cubicBezTo>
                  <a:pt x="710" y="918"/>
                  <a:pt x="710" y="918"/>
                  <a:pt x="710" y="918"/>
                </a:cubicBezTo>
                <a:moveTo>
                  <a:pt x="711" y="918"/>
                </a:moveTo>
                <a:cubicBezTo>
                  <a:pt x="711" y="918"/>
                  <a:pt x="711" y="918"/>
                  <a:pt x="711" y="918"/>
                </a:cubicBezTo>
                <a:cubicBezTo>
                  <a:pt x="711" y="918"/>
                  <a:pt x="711" y="918"/>
                  <a:pt x="711" y="918"/>
                </a:cubicBezTo>
                <a:moveTo>
                  <a:pt x="711" y="918"/>
                </a:moveTo>
                <a:cubicBezTo>
                  <a:pt x="711" y="918"/>
                  <a:pt x="711" y="918"/>
                  <a:pt x="711" y="918"/>
                </a:cubicBezTo>
                <a:cubicBezTo>
                  <a:pt x="711" y="918"/>
                  <a:pt x="711" y="918"/>
                  <a:pt x="711" y="918"/>
                </a:cubicBezTo>
                <a:moveTo>
                  <a:pt x="712" y="918"/>
                </a:moveTo>
                <a:cubicBezTo>
                  <a:pt x="712" y="918"/>
                  <a:pt x="712" y="918"/>
                  <a:pt x="712" y="918"/>
                </a:cubicBezTo>
                <a:cubicBezTo>
                  <a:pt x="712" y="918"/>
                  <a:pt x="712" y="918"/>
                  <a:pt x="712" y="918"/>
                </a:cubicBezTo>
                <a:moveTo>
                  <a:pt x="713" y="918"/>
                </a:moveTo>
                <a:cubicBezTo>
                  <a:pt x="713" y="918"/>
                  <a:pt x="713" y="918"/>
                  <a:pt x="713" y="918"/>
                </a:cubicBezTo>
                <a:cubicBezTo>
                  <a:pt x="713" y="918"/>
                  <a:pt x="713" y="918"/>
                  <a:pt x="713" y="918"/>
                </a:cubicBezTo>
                <a:moveTo>
                  <a:pt x="713" y="918"/>
                </a:moveTo>
                <a:cubicBezTo>
                  <a:pt x="713" y="918"/>
                  <a:pt x="713" y="918"/>
                  <a:pt x="713" y="918"/>
                </a:cubicBezTo>
                <a:cubicBezTo>
                  <a:pt x="713" y="918"/>
                  <a:pt x="713" y="918"/>
                  <a:pt x="713" y="918"/>
                </a:cubicBezTo>
                <a:moveTo>
                  <a:pt x="714" y="918"/>
                </a:moveTo>
                <a:cubicBezTo>
                  <a:pt x="714" y="918"/>
                  <a:pt x="714" y="918"/>
                  <a:pt x="714" y="918"/>
                </a:cubicBezTo>
                <a:cubicBezTo>
                  <a:pt x="714" y="918"/>
                  <a:pt x="714" y="918"/>
                  <a:pt x="714" y="918"/>
                </a:cubicBezTo>
                <a:moveTo>
                  <a:pt x="714" y="918"/>
                </a:moveTo>
                <a:cubicBezTo>
                  <a:pt x="714" y="918"/>
                  <a:pt x="714" y="918"/>
                  <a:pt x="714" y="918"/>
                </a:cubicBezTo>
                <a:cubicBezTo>
                  <a:pt x="714" y="918"/>
                  <a:pt x="714" y="918"/>
                  <a:pt x="714" y="918"/>
                </a:cubicBezTo>
                <a:moveTo>
                  <a:pt x="715" y="918"/>
                </a:moveTo>
                <a:cubicBezTo>
                  <a:pt x="715" y="918"/>
                  <a:pt x="715" y="918"/>
                  <a:pt x="715" y="918"/>
                </a:cubicBezTo>
                <a:cubicBezTo>
                  <a:pt x="715" y="918"/>
                  <a:pt x="715" y="918"/>
                  <a:pt x="715" y="918"/>
                </a:cubicBezTo>
                <a:moveTo>
                  <a:pt x="716" y="918"/>
                </a:moveTo>
                <a:cubicBezTo>
                  <a:pt x="715" y="918"/>
                  <a:pt x="715" y="918"/>
                  <a:pt x="715" y="918"/>
                </a:cubicBezTo>
                <a:cubicBezTo>
                  <a:pt x="715" y="918"/>
                  <a:pt x="715" y="918"/>
                  <a:pt x="716" y="918"/>
                </a:cubicBezTo>
                <a:moveTo>
                  <a:pt x="716" y="918"/>
                </a:moveTo>
                <a:cubicBezTo>
                  <a:pt x="716" y="918"/>
                  <a:pt x="716" y="918"/>
                  <a:pt x="716" y="918"/>
                </a:cubicBezTo>
                <a:cubicBezTo>
                  <a:pt x="716" y="918"/>
                  <a:pt x="716" y="918"/>
                  <a:pt x="716" y="918"/>
                </a:cubicBezTo>
                <a:moveTo>
                  <a:pt x="717" y="918"/>
                </a:moveTo>
                <a:cubicBezTo>
                  <a:pt x="717" y="918"/>
                  <a:pt x="717" y="918"/>
                  <a:pt x="717" y="918"/>
                </a:cubicBezTo>
                <a:cubicBezTo>
                  <a:pt x="717" y="918"/>
                  <a:pt x="717" y="918"/>
                  <a:pt x="717" y="918"/>
                </a:cubicBezTo>
                <a:moveTo>
                  <a:pt x="717" y="918"/>
                </a:moveTo>
                <a:cubicBezTo>
                  <a:pt x="717" y="918"/>
                  <a:pt x="717" y="918"/>
                  <a:pt x="717" y="918"/>
                </a:cubicBezTo>
                <a:cubicBezTo>
                  <a:pt x="717" y="918"/>
                  <a:pt x="717" y="918"/>
                  <a:pt x="717" y="918"/>
                </a:cubicBezTo>
                <a:moveTo>
                  <a:pt x="718" y="918"/>
                </a:moveTo>
                <a:cubicBezTo>
                  <a:pt x="718" y="918"/>
                  <a:pt x="718" y="918"/>
                  <a:pt x="718" y="918"/>
                </a:cubicBezTo>
                <a:cubicBezTo>
                  <a:pt x="718" y="918"/>
                  <a:pt x="718" y="918"/>
                  <a:pt x="718" y="918"/>
                </a:cubicBezTo>
                <a:moveTo>
                  <a:pt x="718" y="918"/>
                </a:moveTo>
                <a:cubicBezTo>
                  <a:pt x="718" y="918"/>
                  <a:pt x="718" y="918"/>
                  <a:pt x="718" y="918"/>
                </a:cubicBezTo>
                <a:cubicBezTo>
                  <a:pt x="718" y="918"/>
                  <a:pt x="718" y="918"/>
                  <a:pt x="718" y="918"/>
                </a:cubicBezTo>
                <a:moveTo>
                  <a:pt x="719" y="918"/>
                </a:moveTo>
                <a:cubicBezTo>
                  <a:pt x="719" y="918"/>
                  <a:pt x="719" y="918"/>
                  <a:pt x="719" y="918"/>
                </a:cubicBezTo>
                <a:cubicBezTo>
                  <a:pt x="719" y="918"/>
                  <a:pt x="719" y="918"/>
                  <a:pt x="719" y="918"/>
                </a:cubicBezTo>
                <a:moveTo>
                  <a:pt x="720" y="918"/>
                </a:moveTo>
                <a:cubicBezTo>
                  <a:pt x="720" y="918"/>
                  <a:pt x="719" y="918"/>
                  <a:pt x="719" y="918"/>
                </a:cubicBezTo>
                <a:cubicBezTo>
                  <a:pt x="719" y="918"/>
                  <a:pt x="720" y="918"/>
                  <a:pt x="720" y="918"/>
                </a:cubicBezTo>
                <a:moveTo>
                  <a:pt x="720" y="918"/>
                </a:moveTo>
                <a:cubicBezTo>
                  <a:pt x="720" y="918"/>
                  <a:pt x="720" y="918"/>
                  <a:pt x="720" y="918"/>
                </a:cubicBezTo>
                <a:cubicBezTo>
                  <a:pt x="720" y="918"/>
                  <a:pt x="720" y="918"/>
                  <a:pt x="720" y="918"/>
                </a:cubicBezTo>
                <a:moveTo>
                  <a:pt x="721" y="918"/>
                </a:moveTo>
                <a:cubicBezTo>
                  <a:pt x="721" y="918"/>
                  <a:pt x="721" y="918"/>
                  <a:pt x="721" y="918"/>
                </a:cubicBezTo>
                <a:cubicBezTo>
                  <a:pt x="721" y="918"/>
                  <a:pt x="721" y="918"/>
                  <a:pt x="721" y="918"/>
                </a:cubicBezTo>
                <a:moveTo>
                  <a:pt x="721" y="918"/>
                </a:moveTo>
                <a:cubicBezTo>
                  <a:pt x="721" y="918"/>
                  <a:pt x="721" y="918"/>
                  <a:pt x="721" y="918"/>
                </a:cubicBezTo>
                <a:cubicBezTo>
                  <a:pt x="721" y="918"/>
                  <a:pt x="721" y="918"/>
                  <a:pt x="721" y="918"/>
                </a:cubicBezTo>
                <a:moveTo>
                  <a:pt x="722" y="918"/>
                </a:moveTo>
                <a:cubicBezTo>
                  <a:pt x="722" y="918"/>
                  <a:pt x="722" y="918"/>
                  <a:pt x="722" y="918"/>
                </a:cubicBezTo>
                <a:cubicBezTo>
                  <a:pt x="722" y="918"/>
                  <a:pt x="722" y="918"/>
                  <a:pt x="722" y="918"/>
                </a:cubicBezTo>
                <a:moveTo>
                  <a:pt x="723" y="917"/>
                </a:moveTo>
                <a:cubicBezTo>
                  <a:pt x="722" y="917"/>
                  <a:pt x="722" y="918"/>
                  <a:pt x="722" y="918"/>
                </a:cubicBezTo>
                <a:cubicBezTo>
                  <a:pt x="722" y="918"/>
                  <a:pt x="722" y="917"/>
                  <a:pt x="723" y="917"/>
                </a:cubicBezTo>
                <a:moveTo>
                  <a:pt x="723" y="917"/>
                </a:moveTo>
                <a:cubicBezTo>
                  <a:pt x="723" y="917"/>
                  <a:pt x="723" y="917"/>
                  <a:pt x="723" y="917"/>
                </a:cubicBezTo>
                <a:cubicBezTo>
                  <a:pt x="723" y="917"/>
                  <a:pt x="723" y="917"/>
                  <a:pt x="723" y="917"/>
                </a:cubicBezTo>
                <a:moveTo>
                  <a:pt x="724" y="917"/>
                </a:moveTo>
                <a:cubicBezTo>
                  <a:pt x="724" y="917"/>
                  <a:pt x="723" y="917"/>
                  <a:pt x="723" y="917"/>
                </a:cubicBezTo>
                <a:cubicBezTo>
                  <a:pt x="723" y="917"/>
                  <a:pt x="724" y="917"/>
                  <a:pt x="724" y="917"/>
                </a:cubicBezTo>
                <a:moveTo>
                  <a:pt x="724" y="917"/>
                </a:moveTo>
                <a:cubicBezTo>
                  <a:pt x="724" y="917"/>
                  <a:pt x="724" y="917"/>
                  <a:pt x="724" y="917"/>
                </a:cubicBezTo>
                <a:cubicBezTo>
                  <a:pt x="724" y="917"/>
                  <a:pt x="724" y="917"/>
                  <a:pt x="724" y="917"/>
                </a:cubicBezTo>
                <a:moveTo>
                  <a:pt x="725" y="917"/>
                </a:moveTo>
                <a:cubicBezTo>
                  <a:pt x="725" y="917"/>
                  <a:pt x="725" y="917"/>
                  <a:pt x="724" y="917"/>
                </a:cubicBezTo>
                <a:cubicBezTo>
                  <a:pt x="725" y="917"/>
                  <a:pt x="725" y="917"/>
                  <a:pt x="725" y="917"/>
                </a:cubicBezTo>
                <a:moveTo>
                  <a:pt x="726" y="917"/>
                </a:moveTo>
                <a:cubicBezTo>
                  <a:pt x="725" y="917"/>
                  <a:pt x="725" y="917"/>
                  <a:pt x="725" y="917"/>
                </a:cubicBezTo>
                <a:cubicBezTo>
                  <a:pt x="725" y="917"/>
                  <a:pt x="725" y="917"/>
                  <a:pt x="726" y="917"/>
                </a:cubicBezTo>
                <a:moveTo>
                  <a:pt x="674" y="915"/>
                </a:moveTo>
                <a:cubicBezTo>
                  <a:pt x="675" y="915"/>
                  <a:pt x="675" y="915"/>
                  <a:pt x="675" y="915"/>
                </a:cubicBezTo>
                <a:cubicBezTo>
                  <a:pt x="675" y="915"/>
                  <a:pt x="675" y="915"/>
                  <a:pt x="674" y="915"/>
                </a:cubicBezTo>
                <a:moveTo>
                  <a:pt x="826" y="875"/>
                </a:moveTo>
                <a:cubicBezTo>
                  <a:pt x="797" y="899"/>
                  <a:pt x="762" y="914"/>
                  <a:pt x="726" y="917"/>
                </a:cubicBezTo>
                <a:cubicBezTo>
                  <a:pt x="762" y="914"/>
                  <a:pt x="797" y="899"/>
                  <a:pt x="826" y="875"/>
                </a:cubicBezTo>
                <a:moveTo>
                  <a:pt x="826" y="874"/>
                </a:moveTo>
                <a:cubicBezTo>
                  <a:pt x="826" y="874"/>
                  <a:pt x="826" y="874"/>
                  <a:pt x="826" y="875"/>
                </a:cubicBezTo>
                <a:cubicBezTo>
                  <a:pt x="826" y="874"/>
                  <a:pt x="826" y="874"/>
                  <a:pt x="826" y="874"/>
                </a:cubicBezTo>
                <a:moveTo>
                  <a:pt x="827" y="874"/>
                </a:moveTo>
                <a:cubicBezTo>
                  <a:pt x="827" y="874"/>
                  <a:pt x="827" y="874"/>
                  <a:pt x="826" y="874"/>
                </a:cubicBezTo>
                <a:cubicBezTo>
                  <a:pt x="827" y="874"/>
                  <a:pt x="827" y="874"/>
                  <a:pt x="827" y="874"/>
                </a:cubicBezTo>
                <a:moveTo>
                  <a:pt x="827" y="873"/>
                </a:moveTo>
                <a:cubicBezTo>
                  <a:pt x="827" y="874"/>
                  <a:pt x="827" y="874"/>
                  <a:pt x="827" y="874"/>
                </a:cubicBezTo>
                <a:cubicBezTo>
                  <a:pt x="827" y="874"/>
                  <a:pt x="827" y="874"/>
                  <a:pt x="827" y="873"/>
                </a:cubicBezTo>
                <a:moveTo>
                  <a:pt x="828" y="873"/>
                </a:moveTo>
                <a:cubicBezTo>
                  <a:pt x="828" y="873"/>
                  <a:pt x="827" y="873"/>
                  <a:pt x="827" y="873"/>
                </a:cubicBezTo>
                <a:cubicBezTo>
                  <a:pt x="827" y="873"/>
                  <a:pt x="828" y="873"/>
                  <a:pt x="828" y="873"/>
                </a:cubicBezTo>
                <a:moveTo>
                  <a:pt x="828" y="873"/>
                </a:moveTo>
                <a:cubicBezTo>
                  <a:pt x="828" y="873"/>
                  <a:pt x="828" y="873"/>
                  <a:pt x="828" y="873"/>
                </a:cubicBezTo>
                <a:cubicBezTo>
                  <a:pt x="828" y="873"/>
                  <a:pt x="828" y="873"/>
                  <a:pt x="828" y="873"/>
                </a:cubicBezTo>
                <a:moveTo>
                  <a:pt x="829" y="872"/>
                </a:moveTo>
                <a:cubicBezTo>
                  <a:pt x="828" y="872"/>
                  <a:pt x="828" y="873"/>
                  <a:pt x="828" y="873"/>
                </a:cubicBezTo>
                <a:cubicBezTo>
                  <a:pt x="828" y="873"/>
                  <a:pt x="828" y="872"/>
                  <a:pt x="829" y="872"/>
                </a:cubicBezTo>
                <a:moveTo>
                  <a:pt x="829" y="872"/>
                </a:moveTo>
                <a:cubicBezTo>
                  <a:pt x="829" y="872"/>
                  <a:pt x="829" y="872"/>
                  <a:pt x="829" y="872"/>
                </a:cubicBezTo>
                <a:cubicBezTo>
                  <a:pt x="829" y="872"/>
                  <a:pt x="829" y="872"/>
                  <a:pt x="829" y="872"/>
                </a:cubicBezTo>
                <a:moveTo>
                  <a:pt x="829" y="872"/>
                </a:moveTo>
                <a:cubicBezTo>
                  <a:pt x="829" y="872"/>
                  <a:pt x="829" y="872"/>
                  <a:pt x="829" y="872"/>
                </a:cubicBezTo>
                <a:cubicBezTo>
                  <a:pt x="829" y="872"/>
                  <a:pt x="829" y="872"/>
                  <a:pt x="829" y="872"/>
                </a:cubicBezTo>
                <a:moveTo>
                  <a:pt x="830" y="871"/>
                </a:moveTo>
                <a:cubicBezTo>
                  <a:pt x="830" y="871"/>
                  <a:pt x="830" y="871"/>
                  <a:pt x="830" y="871"/>
                </a:cubicBezTo>
                <a:cubicBezTo>
                  <a:pt x="830" y="871"/>
                  <a:pt x="830" y="871"/>
                  <a:pt x="830" y="871"/>
                </a:cubicBezTo>
                <a:moveTo>
                  <a:pt x="830" y="871"/>
                </a:moveTo>
                <a:cubicBezTo>
                  <a:pt x="830" y="871"/>
                  <a:pt x="830" y="871"/>
                  <a:pt x="830" y="871"/>
                </a:cubicBezTo>
                <a:cubicBezTo>
                  <a:pt x="830" y="871"/>
                  <a:pt x="830" y="871"/>
                  <a:pt x="830" y="871"/>
                </a:cubicBezTo>
                <a:moveTo>
                  <a:pt x="831" y="870"/>
                </a:moveTo>
                <a:cubicBezTo>
                  <a:pt x="831" y="870"/>
                  <a:pt x="831" y="871"/>
                  <a:pt x="830" y="871"/>
                </a:cubicBezTo>
                <a:cubicBezTo>
                  <a:pt x="831" y="871"/>
                  <a:pt x="831" y="870"/>
                  <a:pt x="831" y="870"/>
                </a:cubicBezTo>
                <a:moveTo>
                  <a:pt x="831" y="870"/>
                </a:moveTo>
                <a:cubicBezTo>
                  <a:pt x="831" y="870"/>
                  <a:pt x="831" y="870"/>
                  <a:pt x="831" y="870"/>
                </a:cubicBezTo>
                <a:cubicBezTo>
                  <a:pt x="831" y="870"/>
                  <a:pt x="831" y="870"/>
                  <a:pt x="831" y="870"/>
                </a:cubicBezTo>
                <a:moveTo>
                  <a:pt x="832" y="870"/>
                </a:moveTo>
                <a:cubicBezTo>
                  <a:pt x="832" y="870"/>
                  <a:pt x="831" y="870"/>
                  <a:pt x="831" y="870"/>
                </a:cubicBezTo>
                <a:cubicBezTo>
                  <a:pt x="831" y="870"/>
                  <a:pt x="832" y="870"/>
                  <a:pt x="832" y="870"/>
                </a:cubicBezTo>
                <a:moveTo>
                  <a:pt x="832" y="869"/>
                </a:moveTo>
                <a:cubicBezTo>
                  <a:pt x="832" y="869"/>
                  <a:pt x="832" y="869"/>
                  <a:pt x="832" y="869"/>
                </a:cubicBezTo>
                <a:cubicBezTo>
                  <a:pt x="832" y="869"/>
                  <a:pt x="832" y="869"/>
                  <a:pt x="832" y="869"/>
                </a:cubicBezTo>
                <a:moveTo>
                  <a:pt x="832" y="869"/>
                </a:moveTo>
                <a:cubicBezTo>
                  <a:pt x="832" y="869"/>
                  <a:pt x="832" y="869"/>
                  <a:pt x="832" y="869"/>
                </a:cubicBezTo>
                <a:cubicBezTo>
                  <a:pt x="832" y="869"/>
                  <a:pt x="832" y="869"/>
                  <a:pt x="832" y="869"/>
                </a:cubicBezTo>
                <a:moveTo>
                  <a:pt x="833" y="868"/>
                </a:moveTo>
                <a:cubicBezTo>
                  <a:pt x="833" y="868"/>
                  <a:pt x="833" y="869"/>
                  <a:pt x="833" y="869"/>
                </a:cubicBezTo>
                <a:cubicBezTo>
                  <a:pt x="833" y="869"/>
                  <a:pt x="833" y="868"/>
                  <a:pt x="833" y="868"/>
                </a:cubicBezTo>
                <a:moveTo>
                  <a:pt x="833" y="868"/>
                </a:moveTo>
                <a:cubicBezTo>
                  <a:pt x="833" y="868"/>
                  <a:pt x="833" y="868"/>
                  <a:pt x="833" y="868"/>
                </a:cubicBezTo>
                <a:cubicBezTo>
                  <a:pt x="833" y="868"/>
                  <a:pt x="833" y="868"/>
                  <a:pt x="833" y="868"/>
                </a:cubicBezTo>
                <a:moveTo>
                  <a:pt x="834" y="868"/>
                </a:moveTo>
                <a:cubicBezTo>
                  <a:pt x="834" y="868"/>
                  <a:pt x="834" y="868"/>
                  <a:pt x="834" y="868"/>
                </a:cubicBezTo>
                <a:cubicBezTo>
                  <a:pt x="834" y="868"/>
                  <a:pt x="834" y="868"/>
                  <a:pt x="834" y="868"/>
                </a:cubicBezTo>
                <a:moveTo>
                  <a:pt x="834" y="867"/>
                </a:moveTo>
                <a:cubicBezTo>
                  <a:pt x="834" y="867"/>
                  <a:pt x="834" y="867"/>
                  <a:pt x="834" y="867"/>
                </a:cubicBezTo>
                <a:cubicBezTo>
                  <a:pt x="834" y="867"/>
                  <a:pt x="834" y="867"/>
                  <a:pt x="834" y="867"/>
                </a:cubicBezTo>
                <a:moveTo>
                  <a:pt x="835" y="867"/>
                </a:moveTo>
                <a:cubicBezTo>
                  <a:pt x="835" y="867"/>
                  <a:pt x="835" y="867"/>
                  <a:pt x="834" y="867"/>
                </a:cubicBezTo>
                <a:cubicBezTo>
                  <a:pt x="835" y="867"/>
                  <a:pt x="835" y="867"/>
                  <a:pt x="835" y="867"/>
                </a:cubicBezTo>
                <a:moveTo>
                  <a:pt x="835" y="866"/>
                </a:moveTo>
                <a:cubicBezTo>
                  <a:pt x="835" y="866"/>
                  <a:pt x="835" y="866"/>
                  <a:pt x="835" y="866"/>
                </a:cubicBezTo>
                <a:cubicBezTo>
                  <a:pt x="835" y="866"/>
                  <a:pt x="835" y="866"/>
                  <a:pt x="835" y="866"/>
                </a:cubicBezTo>
                <a:moveTo>
                  <a:pt x="835" y="866"/>
                </a:moveTo>
                <a:cubicBezTo>
                  <a:pt x="835" y="866"/>
                  <a:pt x="835" y="866"/>
                  <a:pt x="835" y="866"/>
                </a:cubicBezTo>
                <a:cubicBezTo>
                  <a:pt x="835" y="866"/>
                  <a:pt x="835" y="866"/>
                  <a:pt x="835" y="866"/>
                </a:cubicBezTo>
                <a:moveTo>
                  <a:pt x="836" y="866"/>
                </a:moveTo>
                <a:cubicBezTo>
                  <a:pt x="836" y="866"/>
                  <a:pt x="836" y="866"/>
                  <a:pt x="836" y="866"/>
                </a:cubicBezTo>
                <a:cubicBezTo>
                  <a:pt x="836" y="866"/>
                  <a:pt x="836" y="866"/>
                  <a:pt x="836" y="866"/>
                </a:cubicBezTo>
                <a:moveTo>
                  <a:pt x="836" y="865"/>
                </a:moveTo>
                <a:cubicBezTo>
                  <a:pt x="836" y="865"/>
                  <a:pt x="836" y="865"/>
                  <a:pt x="836" y="865"/>
                </a:cubicBezTo>
                <a:cubicBezTo>
                  <a:pt x="836" y="865"/>
                  <a:pt x="836" y="865"/>
                  <a:pt x="836" y="865"/>
                </a:cubicBezTo>
                <a:moveTo>
                  <a:pt x="837" y="865"/>
                </a:moveTo>
                <a:cubicBezTo>
                  <a:pt x="837" y="865"/>
                  <a:pt x="837" y="865"/>
                  <a:pt x="837" y="865"/>
                </a:cubicBezTo>
                <a:cubicBezTo>
                  <a:pt x="837" y="865"/>
                  <a:pt x="837" y="865"/>
                  <a:pt x="837" y="865"/>
                </a:cubicBezTo>
                <a:moveTo>
                  <a:pt x="837" y="864"/>
                </a:moveTo>
                <a:cubicBezTo>
                  <a:pt x="837" y="864"/>
                  <a:pt x="837" y="864"/>
                  <a:pt x="837" y="864"/>
                </a:cubicBezTo>
                <a:cubicBezTo>
                  <a:pt x="837" y="864"/>
                  <a:pt x="837" y="864"/>
                  <a:pt x="837" y="864"/>
                </a:cubicBezTo>
                <a:moveTo>
                  <a:pt x="838" y="864"/>
                </a:moveTo>
                <a:cubicBezTo>
                  <a:pt x="838" y="864"/>
                  <a:pt x="838" y="864"/>
                  <a:pt x="838" y="864"/>
                </a:cubicBezTo>
                <a:cubicBezTo>
                  <a:pt x="838" y="864"/>
                  <a:pt x="838" y="864"/>
                  <a:pt x="838" y="864"/>
                </a:cubicBezTo>
                <a:moveTo>
                  <a:pt x="838" y="864"/>
                </a:moveTo>
                <a:cubicBezTo>
                  <a:pt x="838" y="864"/>
                  <a:pt x="838" y="864"/>
                  <a:pt x="838" y="864"/>
                </a:cubicBezTo>
                <a:cubicBezTo>
                  <a:pt x="838" y="864"/>
                  <a:pt x="838" y="864"/>
                  <a:pt x="838" y="864"/>
                </a:cubicBezTo>
                <a:moveTo>
                  <a:pt x="839" y="863"/>
                </a:moveTo>
                <a:cubicBezTo>
                  <a:pt x="839" y="863"/>
                  <a:pt x="839" y="863"/>
                  <a:pt x="839" y="863"/>
                </a:cubicBezTo>
                <a:cubicBezTo>
                  <a:pt x="839" y="863"/>
                  <a:pt x="839" y="863"/>
                  <a:pt x="839" y="863"/>
                </a:cubicBezTo>
                <a:moveTo>
                  <a:pt x="839" y="862"/>
                </a:moveTo>
                <a:cubicBezTo>
                  <a:pt x="839" y="862"/>
                  <a:pt x="839" y="862"/>
                  <a:pt x="839" y="862"/>
                </a:cubicBezTo>
                <a:cubicBezTo>
                  <a:pt x="839" y="862"/>
                  <a:pt x="839" y="862"/>
                  <a:pt x="839" y="862"/>
                </a:cubicBezTo>
                <a:moveTo>
                  <a:pt x="844" y="858"/>
                </a:moveTo>
                <a:cubicBezTo>
                  <a:pt x="844" y="858"/>
                  <a:pt x="843" y="858"/>
                  <a:pt x="843" y="858"/>
                </a:cubicBezTo>
                <a:cubicBezTo>
                  <a:pt x="843" y="858"/>
                  <a:pt x="844" y="858"/>
                  <a:pt x="844" y="858"/>
                </a:cubicBezTo>
                <a:moveTo>
                  <a:pt x="1146" y="732"/>
                </a:moveTo>
                <a:cubicBezTo>
                  <a:pt x="1036" y="732"/>
                  <a:pt x="927" y="774"/>
                  <a:pt x="845" y="856"/>
                </a:cubicBezTo>
                <a:cubicBezTo>
                  <a:pt x="927" y="774"/>
                  <a:pt x="1036" y="732"/>
                  <a:pt x="1146" y="732"/>
                </a:cubicBezTo>
                <a:cubicBezTo>
                  <a:pt x="1169" y="732"/>
                  <a:pt x="1191" y="734"/>
                  <a:pt x="1214" y="737"/>
                </a:cubicBezTo>
                <a:cubicBezTo>
                  <a:pt x="1214" y="737"/>
                  <a:pt x="1214" y="737"/>
                  <a:pt x="1214" y="737"/>
                </a:cubicBezTo>
                <a:cubicBezTo>
                  <a:pt x="1192" y="734"/>
                  <a:pt x="1169" y="732"/>
                  <a:pt x="1146" y="732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1A1A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>
            <a:off x="1150938" y="2006601"/>
            <a:ext cx="823913" cy="522288"/>
          </a:xfrm>
          <a:custGeom>
            <a:avLst/>
            <a:gdLst>
              <a:gd name="T0" fmla="*/ 648 w 1213"/>
              <a:gd name="T1" fmla="*/ 766 h 766"/>
              <a:gd name="T2" fmla="*/ 648 w 1213"/>
              <a:gd name="T3" fmla="*/ 766 h 766"/>
              <a:gd name="T4" fmla="*/ 648 w 1213"/>
              <a:gd name="T5" fmla="*/ 766 h 766"/>
              <a:gd name="T6" fmla="*/ 648 w 1213"/>
              <a:gd name="T7" fmla="*/ 766 h 766"/>
              <a:gd name="T8" fmla="*/ 931 w 1213"/>
              <a:gd name="T9" fmla="*/ 660 h 766"/>
              <a:gd name="T10" fmla="*/ 648 w 1213"/>
              <a:gd name="T11" fmla="*/ 766 h 766"/>
              <a:gd name="T12" fmla="*/ 931 w 1213"/>
              <a:gd name="T13" fmla="*/ 660 h 766"/>
              <a:gd name="T14" fmla="*/ 933 w 1213"/>
              <a:gd name="T15" fmla="*/ 658 h 766"/>
              <a:gd name="T16" fmla="*/ 931 w 1213"/>
              <a:gd name="T17" fmla="*/ 660 h 766"/>
              <a:gd name="T18" fmla="*/ 933 w 1213"/>
              <a:gd name="T19" fmla="*/ 658 h 766"/>
              <a:gd name="T20" fmla="*/ 934 w 1213"/>
              <a:gd name="T21" fmla="*/ 658 h 766"/>
              <a:gd name="T22" fmla="*/ 934 w 1213"/>
              <a:gd name="T23" fmla="*/ 658 h 766"/>
              <a:gd name="T24" fmla="*/ 934 w 1213"/>
              <a:gd name="T25" fmla="*/ 658 h 766"/>
              <a:gd name="T26" fmla="*/ 934 w 1213"/>
              <a:gd name="T27" fmla="*/ 658 h 766"/>
              <a:gd name="T28" fmla="*/ 934 w 1213"/>
              <a:gd name="T29" fmla="*/ 658 h 766"/>
              <a:gd name="T30" fmla="*/ 1159 w 1213"/>
              <a:gd name="T31" fmla="*/ 635 h 766"/>
              <a:gd name="T32" fmla="*/ 1159 w 1213"/>
              <a:gd name="T33" fmla="*/ 635 h 766"/>
              <a:gd name="T34" fmla="*/ 1213 w 1213"/>
              <a:gd name="T35" fmla="*/ 666 h 766"/>
              <a:gd name="T36" fmla="*/ 1213 w 1213"/>
              <a:gd name="T37" fmla="*/ 666 h 766"/>
              <a:gd name="T38" fmla="*/ 1159 w 1213"/>
              <a:gd name="T39" fmla="*/ 635 h 766"/>
              <a:gd name="T40" fmla="*/ 1159 w 1213"/>
              <a:gd name="T41" fmla="*/ 635 h 766"/>
              <a:gd name="T42" fmla="*/ 1062 w 1213"/>
              <a:gd name="T43" fmla="*/ 609 h 766"/>
              <a:gd name="T44" fmla="*/ 934 w 1213"/>
              <a:gd name="T45" fmla="*/ 657 h 766"/>
              <a:gd name="T46" fmla="*/ 1062 w 1213"/>
              <a:gd name="T47" fmla="*/ 609 h 766"/>
              <a:gd name="T48" fmla="*/ 1062 w 1213"/>
              <a:gd name="T49" fmla="*/ 609 h 766"/>
              <a:gd name="T50" fmla="*/ 1062 w 1213"/>
              <a:gd name="T51" fmla="*/ 609 h 766"/>
              <a:gd name="T52" fmla="*/ 1062 w 1213"/>
              <a:gd name="T53" fmla="*/ 609 h 766"/>
              <a:gd name="T54" fmla="*/ 1062 w 1213"/>
              <a:gd name="T55" fmla="*/ 609 h 766"/>
              <a:gd name="T56" fmla="*/ 0 w 1213"/>
              <a:gd name="T57" fmla="*/ 0 h 766"/>
              <a:gd name="T58" fmla="*/ 0 w 1213"/>
              <a:gd name="T59" fmla="*/ 0 h 766"/>
              <a:gd name="T60" fmla="*/ 257 w 1213"/>
              <a:gd name="T61" fmla="*/ 523 h 766"/>
              <a:gd name="T62" fmla="*/ 562 w 1213"/>
              <a:gd name="T63" fmla="*/ 758 h 766"/>
              <a:gd name="T64" fmla="*/ 562 w 1213"/>
              <a:gd name="T65" fmla="*/ 758 h 766"/>
              <a:gd name="T66" fmla="*/ 562 w 1213"/>
              <a:gd name="T67" fmla="*/ 758 h 766"/>
              <a:gd name="T68" fmla="*/ 257 w 1213"/>
              <a:gd name="T69" fmla="*/ 523 h 766"/>
              <a:gd name="T70" fmla="*/ 0 w 1213"/>
              <a:gd name="T71" fmla="*/ 0 h 766"/>
              <a:gd name="T72" fmla="*/ 0 w 1213"/>
              <a:gd name="T73" fmla="*/ 0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13" h="766">
                <a:moveTo>
                  <a:pt x="648" y="766"/>
                </a:moveTo>
                <a:cubicBezTo>
                  <a:pt x="648" y="766"/>
                  <a:pt x="648" y="766"/>
                  <a:pt x="648" y="766"/>
                </a:cubicBezTo>
                <a:cubicBezTo>
                  <a:pt x="648" y="766"/>
                  <a:pt x="648" y="766"/>
                  <a:pt x="648" y="766"/>
                </a:cubicBezTo>
                <a:cubicBezTo>
                  <a:pt x="648" y="766"/>
                  <a:pt x="648" y="766"/>
                  <a:pt x="648" y="766"/>
                </a:cubicBezTo>
                <a:moveTo>
                  <a:pt x="931" y="660"/>
                </a:moveTo>
                <a:cubicBezTo>
                  <a:pt x="851" y="729"/>
                  <a:pt x="751" y="766"/>
                  <a:pt x="648" y="766"/>
                </a:cubicBezTo>
                <a:cubicBezTo>
                  <a:pt x="751" y="766"/>
                  <a:pt x="851" y="729"/>
                  <a:pt x="931" y="660"/>
                </a:cubicBezTo>
                <a:moveTo>
                  <a:pt x="933" y="658"/>
                </a:moveTo>
                <a:cubicBezTo>
                  <a:pt x="932" y="659"/>
                  <a:pt x="932" y="659"/>
                  <a:pt x="931" y="660"/>
                </a:cubicBezTo>
                <a:cubicBezTo>
                  <a:pt x="932" y="659"/>
                  <a:pt x="932" y="659"/>
                  <a:pt x="933" y="658"/>
                </a:cubicBezTo>
                <a:moveTo>
                  <a:pt x="934" y="658"/>
                </a:move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cubicBezTo>
                  <a:pt x="934" y="658"/>
                  <a:pt x="934" y="658"/>
                  <a:pt x="934" y="658"/>
                </a:cubicBezTo>
                <a:moveTo>
                  <a:pt x="1159" y="635"/>
                </a:moveTo>
                <a:cubicBezTo>
                  <a:pt x="1159" y="635"/>
                  <a:pt x="1159" y="635"/>
                  <a:pt x="1159" y="635"/>
                </a:cubicBezTo>
                <a:cubicBezTo>
                  <a:pt x="1213" y="666"/>
                  <a:pt x="1213" y="666"/>
                  <a:pt x="1213" y="666"/>
                </a:cubicBezTo>
                <a:cubicBezTo>
                  <a:pt x="1213" y="666"/>
                  <a:pt x="1213" y="666"/>
                  <a:pt x="1213" y="666"/>
                </a:cubicBezTo>
                <a:cubicBezTo>
                  <a:pt x="1159" y="635"/>
                  <a:pt x="1159" y="635"/>
                  <a:pt x="1159" y="635"/>
                </a:cubicBezTo>
                <a:cubicBezTo>
                  <a:pt x="1159" y="635"/>
                  <a:pt x="1159" y="635"/>
                  <a:pt x="1159" y="635"/>
                </a:cubicBezTo>
                <a:moveTo>
                  <a:pt x="1062" y="609"/>
                </a:moveTo>
                <a:cubicBezTo>
                  <a:pt x="1016" y="609"/>
                  <a:pt x="971" y="625"/>
                  <a:pt x="934" y="657"/>
                </a:cubicBezTo>
                <a:cubicBezTo>
                  <a:pt x="971" y="625"/>
                  <a:pt x="1016" y="609"/>
                  <a:pt x="1062" y="609"/>
                </a:cubicBezTo>
                <a:moveTo>
                  <a:pt x="1062" y="609"/>
                </a:moveTo>
                <a:cubicBezTo>
                  <a:pt x="1062" y="609"/>
                  <a:pt x="1062" y="609"/>
                  <a:pt x="1062" y="609"/>
                </a:cubicBezTo>
                <a:cubicBezTo>
                  <a:pt x="1062" y="609"/>
                  <a:pt x="1062" y="609"/>
                  <a:pt x="1062" y="609"/>
                </a:cubicBezTo>
                <a:cubicBezTo>
                  <a:pt x="1062" y="609"/>
                  <a:pt x="1062" y="609"/>
                  <a:pt x="1062" y="609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317" y="646"/>
                  <a:pt x="428" y="731"/>
                  <a:pt x="562" y="758"/>
                </a:cubicBezTo>
                <a:cubicBezTo>
                  <a:pt x="562" y="758"/>
                  <a:pt x="562" y="758"/>
                  <a:pt x="562" y="758"/>
                </a:cubicBezTo>
                <a:cubicBezTo>
                  <a:pt x="562" y="758"/>
                  <a:pt x="562" y="758"/>
                  <a:pt x="562" y="758"/>
                </a:cubicBezTo>
                <a:cubicBezTo>
                  <a:pt x="428" y="731"/>
                  <a:pt x="317" y="646"/>
                  <a:pt x="257" y="523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D09F0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1193800" y="3841751"/>
            <a:ext cx="528638" cy="549275"/>
          </a:xfrm>
          <a:custGeom>
            <a:avLst/>
            <a:gdLst>
              <a:gd name="T0" fmla="*/ 776 w 776"/>
              <a:gd name="T1" fmla="*/ 785 h 807"/>
              <a:gd name="T2" fmla="*/ 641 w 776"/>
              <a:gd name="T3" fmla="*/ 807 h 807"/>
              <a:gd name="T4" fmla="*/ 586 w 776"/>
              <a:gd name="T5" fmla="*/ 803 h 807"/>
              <a:gd name="T6" fmla="*/ 641 w 776"/>
              <a:gd name="T7" fmla="*/ 807 h 807"/>
              <a:gd name="T8" fmla="*/ 776 w 776"/>
              <a:gd name="T9" fmla="*/ 785 h 807"/>
              <a:gd name="T10" fmla="*/ 776 w 776"/>
              <a:gd name="T11" fmla="*/ 785 h 807"/>
              <a:gd name="T12" fmla="*/ 1 w 776"/>
              <a:gd name="T13" fmla="*/ 4 h 807"/>
              <a:gd name="T14" fmla="*/ 1 w 776"/>
              <a:gd name="T15" fmla="*/ 4 h 807"/>
              <a:gd name="T16" fmla="*/ 253 w 776"/>
              <a:gd name="T17" fmla="*/ 557 h 807"/>
              <a:gd name="T18" fmla="*/ 569 w 776"/>
              <a:gd name="T19" fmla="*/ 801 h 807"/>
              <a:gd name="T20" fmla="*/ 569 w 776"/>
              <a:gd name="T21" fmla="*/ 801 h 807"/>
              <a:gd name="T22" fmla="*/ 569 w 776"/>
              <a:gd name="T23" fmla="*/ 801 h 807"/>
              <a:gd name="T24" fmla="*/ 253 w 776"/>
              <a:gd name="T25" fmla="*/ 557 h 807"/>
              <a:gd name="T26" fmla="*/ 1 w 776"/>
              <a:gd name="T27" fmla="*/ 4 h 807"/>
              <a:gd name="T28" fmla="*/ 1 w 776"/>
              <a:gd name="T29" fmla="*/ 4 h 807"/>
              <a:gd name="T30" fmla="*/ 1 w 776"/>
              <a:gd name="T31" fmla="*/ 3 h 807"/>
              <a:gd name="T32" fmla="*/ 1 w 776"/>
              <a:gd name="T33" fmla="*/ 4 h 807"/>
              <a:gd name="T34" fmla="*/ 1 w 776"/>
              <a:gd name="T35" fmla="*/ 3 h 807"/>
              <a:gd name="T36" fmla="*/ 1 w 776"/>
              <a:gd name="T37" fmla="*/ 3 h 807"/>
              <a:gd name="T38" fmla="*/ 1 w 776"/>
              <a:gd name="T39" fmla="*/ 3 h 807"/>
              <a:gd name="T40" fmla="*/ 1 w 776"/>
              <a:gd name="T41" fmla="*/ 3 h 807"/>
              <a:gd name="T42" fmla="*/ 0 w 776"/>
              <a:gd name="T43" fmla="*/ 2 h 807"/>
              <a:gd name="T44" fmla="*/ 1 w 776"/>
              <a:gd name="T45" fmla="*/ 3 h 807"/>
              <a:gd name="T46" fmla="*/ 0 w 776"/>
              <a:gd name="T47" fmla="*/ 2 h 807"/>
              <a:gd name="T48" fmla="*/ 0 w 776"/>
              <a:gd name="T49" fmla="*/ 2 h 807"/>
              <a:gd name="T50" fmla="*/ 0 w 776"/>
              <a:gd name="T51" fmla="*/ 2 h 807"/>
              <a:gd name="T52" fmla="*/ 0 w 776"/>
              <a:gd name="T53" fmla="*/ 2 h 807"/>
              <a:gd name="T54" fmla="*/ 0 w 776"/>
              <a:gd name="T55" fmla="*/ 2 h 807"/>
              <a:gd name="T56" fmla="*/ 0 w 776"/>
              <a:gd name="T57" fmla="*/ 2 h 807"/>
              <a:gd name="T58" fmla="*/ 0 w 776"/>
              <a:gd name="T59" fmla="*/ 2 h 807"/>
              <a:gd name="T60" fmla="*/ 0 w 776"/>
              <a:gd name="T61" fmla="*/ 1 h 807"/>
              <a:gd name="T62" fmla="*/ 0 w 776"/>
              <a:gd name="T63" fmla="*/ 1 h 807"/>
              <a:gd name="T64" fmla="*/ 0 w 776"/>
              <a:gd name="T65" fmla="*/ 1 h 807"/>
              <a:gd name="T66" fmla="*/ 0 w 776"/>
              <a:gd name="T67" fmla="*/ 1 h 807"/>
              <a:gd name="T68" fmla="*/ 0 w 776"/>
              <a:gd name="T69" fmla="*/ 1 h 807"/>
              <a:gd name="T70" fmla="*/ 0 w 776"/>
              <a:gd name="T71" fmla="*/ 1 h 807"/>
              <a:gd name="T72" fmla="*/ 0 w 776"/>
              <a:gd name="T73" fmla="*/ 0 h 807"/>
              <a:gd name="T74" fmla="*/ 0 w 776"/>
              <a:gd name="T75" fmla="*/ 0 h 807"/>
              <a:gd name="T76" fmla="*/ 0 w 776"/>
              <a:gd name="T77" fmla="*/ 0 h 8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76" h="807">
                <a:moveTo>
                  <a:pt x="776" y="785"/>
                </a:moveTo>
                <a:cubicBezTo>
                  <a:pt x="733" y="799"/>
                  <a:pt x="688" y="807"/>
                  <a:pt x="641" y="807"/>
                </a:cubicBezTo>
                <a:cubicBezTo>
                  <a:pt x="623" y="807"/>
                  <a:pt x="604" y="806"/>
                  <a:pt x="586" y="803"/>
                </a:cubicBezTo>
                <a:cubicBezTo>
                  <a:pt x="604" y="806"/>
                  <a:pt x="623" y="807"/>
                  <a:pt x="641" y="807"/>
                </a:cubicBezTo>
                <a:cubicBezTo>
                  <a:pt x="688" y="807"/>
                  <a:pt x="733" y="800"/>
                  <a:pt x="776" y="785"/>
                </a:cubicBezTo>
                <a:cubicBezTo>
                  <a:pt x="776" y="785"/>
                  <a:pt x="776" y="785"/>
                  <a:pt x="776" y="785"/>
                </a:cubicBezTo>
                <a:moveTo>
                  <a:pt x="1" y="4"/>
                </a:moveTo>
                <a:cubicBezTo>
                  <a:pt x="1" y="4"/>
                  <a:pt x="1" y="4"/>
                  <a:pt x="1" y="4"/>
                </a:cubicBezTo>
                <a:cubicBezTo>
                  <a:pt x="253" y="557"/>
                  <a:pt x="253" y="557"/>
                  <a:pt x="253" y="557"/>
                </a:cubicBezTo>
                <a:cubicBezTo>
                  <a:pt x="312" y="686"/>
                  <a:pt x="430" y="777"/>
                  <a:pt x="569" y="801"/>
                </a:cubicBezTo>
                <a:cubicBezTo>
                  <a:pt x="569" y="801"/>
                  <a:pt x="569" y="801"/>
                  <a:pt x="569" y="801"/>
                </a:cubicBezTo>
                <a:cubicBezTo>
                  <a:pt x="569" y="801"/>
                  <a:pt x="569" y="801"/>
                  <a:pt x="569" y="801"/>
                </a:cubicBezTo>
                <a:cubicBezTo>
                  <a:pt x="430" y="777"/>
                  <a:pt x="312" y="686"/>
                  <a:pt x="253" y="557"/>
                </a:cubicBezTo>
                <a:cubicBezTo>
                  <a:pt x="1" y="4"/>
                  <a:pt x="1" y="4"/>
                  <a:pt x="1" y="4"/>
                </a:cubicBezTo>
                <a:cubicBezTo>
                  <a:pt x="1" y="4"/>
                  <a:pt x="1" y="4"/>
                  <a:pt x="1" y="4"/>
                </a:cubicBezTo>
                <a:moveTo>
                  <a:pt x="1" y="3"/>
                </a:moveTo>
                <a:cubicBezTo>
                  <a:pt x="1" y="3"/>
                  <a:pt x="1" y="3"/>
                  <a:pt x="1" y="4"/>
                </a:cubicBezTo>
                <a:cubicBezTo>
                  <a:pt x="1" y="3"/>
                  <a:pt x="1" y="3"/>
                  <a:pt x="1" y="3"/>
                </a:cubicBezTo>
                <a:moveTo>
                  <a:pt x="1" y="3"/>
                </a:moveTo>
                <a:cubicBezTo>
                  <a:pt x="1" y="3"/>
                  <a:pt x="1" y="3"/>
                  <a:pt x="1" y="3"/>
                </a:cubicBezTo>
                <a:cubicBezTo>
                  <a:pt x="1" y="3"/>
                  <a:pt x="1" y="3"/>
                  <a:pt x="1" y="3"/>
                </a:cubicBezTo>
                <a:moveTo>
                  <a:pt x="0" y="2"/>
                </a:moveTo>
                <a:cubicBezTo>
                  <a:pt x="0" y="3"/>
                  <a:pt x="1" y="3"/>
                  <a:pt x="1" y="3"/>
                </a:cubicBezTo>
                <a:cubicBezTo>
                  <a:pt x="1" y="3"/>
                  <a:pt x="0" y="3"/>
                  <a:pt x="0" y="2"/>
                </a:cubicBezTo>
                <a:moveTo>
                  <a:pt x="0" y="2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moveTo>
                  <a:pt x="0" y="2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1A1A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Freeform 13"/>
          <p:cNvSpPr>
            <a:spLocks/>
          </p:cNvSpPr>
          <p:nvPr/>
        </p:nvSpPr>
        <p:spPr bwMode="auto">
          <a:xfrm>
            <a:off x="2771249" y="491293"/>
            <a:ext cx="4240234" cy="4456721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1919657" y="829011"/>
            <a:ext cx="5422246" cy="3781285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4342394" y="195486"/>
            <a:ext cx="2255782" cy="1894973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gradFill>
            <a:gsLst>
              <a:gs pos="0">
                <a:srgbClr val="54B4D9">
                  <a:alpha val="67000"/>
                </a:srgbClr>
              </a:gs>
              <a:gs pos="100000">
                <a:srgbClr val="28256D"/>
              </a:gs>
            </a:gsLst>
            <a:lin ang="9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72070" y="2196015"/>
            <a:ext cx="4435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谢谢大家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16CBA97-845C-4FA3-8CAC-B76010BDF59F}"/>
              </a:ext>
            </a:extLst>
          </p:cNvPr>
          <p:cNvSpPr/>
          <p:nvPr/>
        </p:nvSpPr>
        <p:spPr>
          <a:xfrm>
            <a:off x="2589870" y="3087993"/>
            <a:ext cx="36668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Changba</a:t>
            </a:r>
            <a:r>
              <a:rPr kumimoji="1" lang="zh-CN" altLang="en-US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FE</a:t>
            </a:r>
            <a:endParaRPr kumimoji="1" lang="zh-CN" altLang="en-US" sz="14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E36C1D8-B52C-4878-9511-BD78A86E3342}"/>
              </a:ext>
            </a:extLst>
          </p:cNvPr>
          <p:cNvSpPr txBox="1"/>
          <p:nvPr/>
        </p:nvSpPr>
        <p:spPr>
          <a:xfrm>
            <a:off x="2571400" y="2796796"/>
            <a:ext cx="370383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唱吧前端团队</a:t>
            </a:r>
          </a:p>
        </p:txBody>
      </p:sp>
      <p:sp>
        <p:nvSpPr>
          <p:cNvPr id="16" name="矩形 15"/>
          <p:cNvSpPr/>
          <p:nvPr/>
        </p:nvSpPr>
        <p:spPr>
          <a:xfrm>
            <a:off x="4792418" y="829011"/>
            <a:ext cx="15394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spc="300" dirty="0">
                <a:ln w="41275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唱吧</a:t>
            </a:r>
          </a:p>
        </p:txBody>
      </p:sp>
    </p:spTree>
    <p:extLst>
      <p:ext uri="{BB962C8B-B14F-4D97-AF65-F5344CB8AC3E}">
        <p14:creationId xmlns:p14="http://schemas.microsoft.com/office/powerpoint/2010/main" val="354957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/>
          <p:cNvSpPr>
            <a:spLocks/>
          </p:cNvSpPr>
          <p:nvPr/>
        </p:nvSpPr>
        <p:spPr bwMode="auto">
          <a:xfrm>
            <a:off x="3626821" y="684521"/>
            <a:ext cx="2291814" cy="240882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3166542" y="867055"/>
            <a:ext cx="2930682" cy="2043754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71661" y="1478582"/>
            <a:ext cx="823944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01</a:t>
            </a:r>
            <a:endParaRPr lang="zh-CN" altLang="en-US" sz="6600" b="1" dirty="0">
              <a:solidFill>
                <a:schemeClr val="bg1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601610" y="3026599"/>
            <a:ext cx="2111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CSS</a:t>
            </a:r>
            <a:r>
              <a:rPr lang="zh-CN" altLang="en-US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 动效</a:t>
            </a:r>
          </a:p>
        </p:txBody>
      </p:sp>
      <p:sp>
        <p:nvSpPr>
          <p:cNvPr id="9" name="Shape 285"/>
          <p:cNvSpPr txBox="1"/>
          <p:nvPr/>
        </p:nvSpPr>
        <p:spPr>
          <a:xfrm>
            <a:off x="2915072" y="3653915"/>
            <a:ext cx="3457128" cy="931126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CSS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 动画是我们前端领域中最常见编写动画的方式，我们在好多项目中使用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Animation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Transition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 来实现期望的动效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237987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39355" y="1014813"/>
            <a:ext cx="2142436" cy="1205638"/>
            <a:chOff x="2495600" y="3260341"/>
            <a:chExt cx="2952328" cy="1040712"/>
          </a:xfrm>
        </p:grpSpPr>
        <p:sp>
          <p:nvSpPr>
            <p:cNvPr id="19" name="文本框 9"/>
            <p:cNvSpPr txBox="1"/>
            <p:nvPr/>
          </p:nvSpPr>
          <p:spPr bwMode="auto">
            <a:xfrm>
              <a:off x="2495600" y="3260341"/>
              <a:ext cx="2952328" cy="328565"/>
            </a:xfrm>
            <a:prstGeom prst="rect">
              <a:avLst/>
            </a:prstGeom>
            <a:noFill/>
          </p:spPr>
          <p:txBody>
            <a:bodyPr wrap="none" lIns="0" tIns="0" rIns="360000" bIns="0" anchor="b" anchorCtr="0">
              <a:normAutofit/>
            </a:bodyPr>
            <a:lstStyle/>
            <a:p>
              <a:pPr algn="r">
                <a:defRPr/>
              </a:pPr>
              <a:r>
                <a:rPr lang="en-US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Rotate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>
              <a:spLocks/>
            </p:cNvSpPr>
            <p:nvPr/>
          </p:nvSpPr>
          <p:spPr bwMode="auto">
            <a:xfrm>
              <a:off x="2495600" y="3588904"/>
              <a:ext cx="2952328" cy="7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360000" bIns="0" anchor="t" anchorCtr="0">
              <a:normAutofit/>
            </a:bodyPr>
            <a:lstStyle/>
            <a:p>
              <a:pPr lvl="0" algn="r">
                <a:lnSpc>
                  <a:spcPct val="120000"/>
                </a:lnSpc>
                <a:defRPr sz="1800"/>
              </a:pPr>
              <a:r>
                <a:rPr lang="zh-CN" altLang="en-US" sz="1100" dirty="0">
                  <a:latin typeface="+mn-lt"/>
                  <a:ea typeface="+mn-ea"/>
                  <a:cs typeface="+mn-ea"/>
                  <a:sym typeface="+mn-lt"/>
                </a:rPr>
                <a:t>旋转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39355" y="2923049"/>
            <a:ext cx="2142436" cy="1205638"/>
            <a:chOff x="2495600" y="3260341"/>
            <a:chExt cx="2952328" cy="1040712"/>
          </a:xfrm>
        </p:grpSpPr>
        <p:sp>
          <p:nvSpPr>
            <p:cNvPr id="17" name="文本框 12"/>
            <p:cNvSpPr txBox="1"/>
            <p:nvPr/>
          </p:nvSpPr>
          <p:spPr bwMode="auto">
            <a:xfrm>
              <a:off x="2495600" y="3260341"/>
              <a:ext cx="2952328" cy="328565"/>
            </a:xfrm>
            <a:prstGeom prst="rect">
              <a:avLst/>
            </a:prstGeom>
            <a:noFill/>
          </p:spPr>
          <p:txBody>
            <a:bodyPr wrap="none" lIns="0" tIns="0" rIns="360000" bIns="0" anchor="b" anchorCtr="0">
              <a:normAutofit/>
            </a:bodyPr>
            <a:lstStyle/>
            <a:p>
              <a:pPr algn="r">
                <a:defRPr/>
              </a:pPr>
              <a:r>
                <a:rPr lang="en-US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Scale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>
              <a:spLocks/>
            </p:cNvSpPr>
            <p:nvPr/>
          </p:nvSpPr>
          <p:spPr bwMode="auto">
            <a:xfrm>
              <a:off x="2495600" y="3588904"/>
              <a:ext cx="2952328" cy="7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360000" bIns="0" anchor="t" anchorCtr="0">
              <a:normAutofit/>
            </a:bodyPr>
            <a:lstStyle/>
            <a:p>
              <a:pPr lvl="0" algn="r">
                <a:lnSpc>
                  <a:spcPct val="120000"/>
                </a:lnSpc>
                <a:defRPr sz="1800"/>
              </a:pPr>
              <a:r>
                <a:rPr lang="zh-CN" altLang="en-US" sz="1100" dirty="0">
                  <a:latin typeface="+mn-lt"/>
                  <a:ea typeface="+mn-ea"/>
                  <a:cs typeface="+mn-ea"/>
                  <a:sym typeface="+mn-lt"/>
                </a:rPr>
                <a:t>缩放</a:t>
              </a:r>
            </a:p>
            <a:p>
              <a:pPr lvl="0" algn="r">
                <a:lnSpc>
                  <a:spcPct val="120000"/>
                </a:lnSpc>
                <a:defRPr sz="1800"/>
              </a:pPr>
              <a:endParaRPr lang="zh-CN" altLang="en-US" sz="11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201487" y="337743"/>
            <a:ext cx="2142436" cy="1205638"/>
            <a:chOff x="2495600" y="3260341"/>
            <a:chExt cx="2952328" cy="1040712"/>
          </a:xfrm>
        </p:grpSpPr>
        <p:sp>
          <p:nvSpPr>
            <p:cNvPr id="15" name="文本框 15"/>
            <p:cNvSpPr txBox="1"/>
            <p:nvPr/>
          </p:nvSpPr>
          <p:spPr bwMode="auto">
            <a:xfrm>
              <a:off x="2495600" y="3260341"/>
              <a:ext cx="2952328" cy="328565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pPr>
                <a:defRPr/>
              </a:pPr>
              <a:r>
                <a:rPr lang="en-US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Skew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>
              <a:spLocks/>
            </p:cNvSpPr>
            <p:nvPr/>
          </p:nvSpPr>
          <p:spPr bwMode="auto">
            <a:xfrm>
              <a:off x="2495600" y="3588904"/>
              <a:ext cx="2952328" cy="7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0" tIns="0" rIns="0" bIns="0" anchor="t" anchorCtr="0">
              <a:normAutofit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100" dirty="0">
                  <a:latin typeface="+mn-lt"/>
                  <a:ea typeface="+mn-ea"/>
                  <a:cs typeface="+mn-ea"/>
                  <a:sym typeface="+mn-lt"/>
                </a:rPr>
                <a:t>扭曲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08551" y="3984592"/>
            <a:ext cx="2142436" cy="1205638"/>
            <a:chOff x="2495600" y="3260341"/>
            <a:chExt cx="2952328" cy="1040712"/>
          </a:xfrm>
        </p:grpSpPr>
        <p:sp>
          <p:nvSpPr>
            <p:cNvPr id="13" name="文本框 18"/>
            <p:cNvSpPr txBox="1"/>
            <p:nvPr/>
          </p:nvSpPr>
          <p:spPr bwMode="auto">
            <a:xfrm>
              <a:off x="2495600" y="3260341"/>
              <a:ext cx="2952328" cy="328565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pPr>
                <a:defRPr/>
              </a:pPr>
              <a:r>
                <a:rPr lang="en-US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Matrix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>
              <a:spLocks/>
            </p:cNvSpPr>
            <p:nvPr/>
          </p:nvSpPr>
          <p:spPr bwMode="auto">
            <a:xfrm>
              <a:off x="2495600" y="3588904"/>
              <a:ext cx="2952328" cy="7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0" tIns="0" rIns="0" bIns="0" anchor="t" anchorCtr="0">
              <a:normAutofit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100" dirty="0">
                  <a:latin typeface="+mn-lt"/>
                  <a:ea typeface="+mn-ea"/>
                  <a:cs typeface="+mn-ea"/>
                  <a:sym typeface="+mn-lt"/>
                </a:rPr>
                <a:t>矩阵</a:t>
              </a:r>
            </a:p>
          </p:txBody>
        </p:sp>
      </p:grpSp>
      <p:sp>
        <p:nvSpPr>
          <p:cNvPr id="21" name="Freeform 13"/>
          <p:cNvSpPr>
            <a:spLocks/>
          </p:cNvSpPr>
          <p:nvPr/>
        </p:nvSpPr>
        <p:spPr bwMode="auto">
          <a:xfrm>
            <a:off x="3406434" y="1158908"/>
            <a:ext cx="2969864" cy="312149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2731906" y="1395446"/>
            <a:ext cx="3797748" cy="2648416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Transform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31107D4-EBEA-8D43-9F69-0A5498E4F09D}"/>
              </a:ext>
            </a:extLst>
          </p:cNvPr>
          <p:cNvGrpSpPr/>
          <p:nvPr/>
        </p:nvGrpSpPr>
        <p:grpSpPr>
          <a:xfrm>
            <a:off x="6732169" y="2060128"/>
            <a:ext cx="2142436" cy="1205638"/>
            <a:chOff x="2495600" y="3260341"/>
            <a:chExt cx="2952328" cy="1040712"/>
          </a:xfrm>
        </p:grpSpPr>
        <p:sp>
          <p:nvSpPr>
            <p:cNvPr id="25" name="文本框 18">
              <a:extLst>
                <a:ext uri="{FF2B5EF4-FFF2-40B4-BE49-F238E27FC236}">
                  <a16:creationId xmlns:a16="http://schemas.microsoft.com/office/drawing/2014/main" id="{8FCA7C02-3001-6045-837B-22B487491CC6}"/>
                </a:ext>
              </a:extLst>
            </p:cNvPr>
            <p:cNvSpPr txBox="1"/>
            <p:nvPr/>
          </p:nvSpPr>
          <p:spPr bwMode="auto">
            <a:xfrm>
              <a:off x="2495600" y="3260341"/>
              <a:ext cx="2952328" cy="328565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pPr>
                <a:defRPr/>
              </a:pPr>
              <a:r>
                <a:rPr lang="en-US" altLang="zh-CN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Translate</a:t>
              </a:r>
              <a:endParaRPr lang="zh-CN" altLang="en-US" sz="16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0C5BCFC7-8333-6A4E-96E4-ECB46EAB1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600" y="3588904"/>
              <a:ext cx="2952328" cy="7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0" tIns="0" rIns="0" bIns="0" anchor="t" anchorCtr="0">
              <a:normAutofit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100" dirty="0">
                  <a:latin typeface="+mn-lt"/>
                  <a:ea typeface="+mn-ea"/>
                  <a:cs typeface="+mn-ea"/>
                  <a:sym typeface="+mn-lt"/>
                </a:rPr>
                <a:t>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23958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1"/>
          <p:cNvSpPr txBox="1"/>
          <p:nvPr/>
        </p:nvSpPr>
        <p:spPr>
          <a:xfrm>
            <a:off x="456851" y="567104"/>
            <a:ext cx="3608509" cy="3370588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charset="-122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linear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线性过渡。等同于贝塞尔曲线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(0.0, 0.0, 1.0, 1.0)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ease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平滑过渡。等同于贝塞尔曲线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(0.25, 0.1, 0.25, 1.0)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ease-in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由慢到快。等同于贝塞尔曲线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(0.42, 0, 1.0, 1.0)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ease-out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由快到慢。等同于贝塞尔曲线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(0, 0, 0.58, 1.0)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ease-in-out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由慢到快再到慢。等同于贝塞尔曲线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(0.42, 0, 0.58, 1.0)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step-start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等同于 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steps(1, start)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step-end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等同于 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steps(1, end)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steps(&lt;integer&gt;[, [ start | end ] ]?)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接受两个参数的步进函数。第一个参数必须为正整数，指定函数的步数。第二个参数取值可以是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start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或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end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指定每一步的值发生变化的时间点。第二个参数是可选的，默认值为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end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cubic-</a:t>
            </a:r>
            <a:r>
              <a:rPr lang="en" altLang="zh-CN" sz="1000" dirty="0" err="1">
                <a:latin typeface="+mn-lt"/>
                <a:ea typeface="+mn-ea"/>
                <a:cs typeface="+mn-ea"/>
                <a:sym typeface="+mn-lt"/>
              </a:rPr>
              <a:t>bezier</a:t>
            </a:r>
            <a:r>
              <a:rPr lang="en" altLang="zh-CN" sz="1000" dirty="0">
                <a:latin typeface="+mn-lt"/>
                <a:ea typeface="+mn-ea"/>
                <a:cs typeface="+mn-ea"/>
                <a:sym typeface="+mn-lt"/>
              </a:rPr>
              <a:t>(&lt;number&gt;, &lt;number&gt;, &lt;number&gt;, &lt;number&gt;)</a:t>
            </a:r>
            <a:r>
              <a:rPr lang="zh-CN" altLang="en" sz="1000" dirty="0"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特定的贝塞尔曲线类型，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个数值需在</a:t>
            </a:r>
            <a:r>
              <a:rPr lang="en-US" altLang="zh-CN" sz="1000" dirty="0">
                <a:latin typeface="+mn-lt"/>
                <a:ea typeface="+mn-ea"/>
                <a:cs typeface="+mn-ea"/>
                <a:sym typeface="+mn-lt"/>
              </a:rPr>
              <a:t>[0, 1]</a:t>
            </a:r>
            <a:r>
              <a:rPr lang="zh-CN" altLang="en-US" sz="1000" dirty="0">
                <a:latin typeface="+mn-lt"/>
                <a:ea typeface="+mn-ea"/>
                <a:cs typeface="+mn-ea"/>
                <a:sym typeface="+mn-lt"/>
              </a:rPr>
              <a:t>区间内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6819662" y="459069"/>
            <a:ext cx="1781997" cy="1872977"/>
            <a:chOff x="4444356" y="1317756"/>
            <a:chExt cx="1781997" cy="1872977"/>
          </a:xfrm>
        </p:grpSpPr>
        <p:sp>
          <p:nvSpPr>
            <p:cNvPr id="68" name="Freeform 13"/>
            <p:cNvSpPr>
              <a:spLocks/>
            </p:cNvSpPr>
            <p:nvPr/>
          </p:nvSpPr>
          <p:spPr bwMode="auto">
            <a:xfrm>
              <a:off x="4444356" y="1317756"/>
              <a:ext cx="1781997" cy="1872977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 w="381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4602288" y="1967476"/>
              <a:ext cx="1310060" cy="816945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transition-</a:t>
              </a:r>
            </a:p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duration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6819661" y="2647918"/>
            <a:ext cx="1781997" cy="1872977"/>
            <a:chOff x="5773152" y="1317756"/>
            <a:chExt cx="1781997" cy="1872977"/>
          </a:xfrm>
        </p:grpSpPr>
        <p:sp>
          <p:nvSpPr>
            <p:cNvPr id="72" name="Freeform 13"/>
            <p:cNvSpPr>
              <a:spLocks/>
            </p:cNvSpPr>
            <p:nvPr/>
          </p:nvSpPr>
          <p:spPr bwMode="auto">
            <a:xfrm>
              <a:off x="5773152" y="1317756"/>
              <a:ext cx="1781997" cy="1872977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 w="381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6048674" y="1913851"/>
              <a:ext cx="992052" cy="833124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transition-</a:t>
              </a:r>
            </a:p>
            <a:p>
              <a:r>
                <a:rPr lang="en-US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delay</a:t>
              </a:r>
              <a:endParaRPr lang="en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</a:endParaRPr>
            </a:p>
          </p:txBody>
        </p:sp>
      </p:grpSp>
      <p:sp>
        <p:nvSpPr>
          <p:cNvPr id="75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Transition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A0F671A-BDF4-744C-8B59-4CD6E2F7EFE1}"/>
              </a:ext>
            </a:extLst>
          </p:cNvPr>
          <p:cNvGrpSpPr/>
          <p:nvPr/>
        </p:nvGrpSpPr>
        <p:grpSpPr>
          <a:xfrm>
            <a:off x="4549056" y="459070"/>
            <a:ext cx="1781997" cy="1872977"/>
            <a:chOff x="4444356" y="1317756"/>
            <a:chExt cx="1781997" cy="1872977"/>
          </a:xfrm>
        </p:grpSpPr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E003CAA3-59C9-C848-B767-1CBA1D465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4356" y="1317756"/>
              <a:ext cx="1781997" cy="1872977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 w="381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B884013-3B45-064F-9A87-15820A782E3A}"/>
                </a:ext>
              </a:extLst>
            </p:cNvPr>
            <p:cNvSpPr/>
            <p:nvPr/>
          </p:nvSpPr>
          <p:spPr>
            <a:xfrm>
              <a:off x="4602288" y="1967476"/>
              <a:ext cx="1310060" cy="816945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transition-</a:t>
              </a:r>
            </a:p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property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3B29F81-53E6-EE4C-8BD3-0A2A399CF9DC}"/>
              </a:ext>
            </a:extLst>
          </p:cNvPr>
          <p:cNvGrpSpPr/>
          <p:nvPr/>
        </p:nvGrpSpPr>
        <p:grpSpPr>
          <a:xfrm>
            <a:off x="4645019" y="2571750"/>
            <a:ext cx="1781997" cy="1872977"/>
            <a:chOff x="5773152" y="1317756"/>
            <a:chExt cx="1781997" cy="1872977"/>
          </a:xfrm>
        </p:grpSpPr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B453A4CA-033B-F048-816A-899D936B3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3152" y="1317756"/>
              <a:ext cx="1781997" cy="1872977"/>
            </a:xfrm>
            <a:custGeom>
              <a:avLst/>
              <a:gdLst>
                <a:gd name="T0" fmla="*/ 49 w 1099"/>
                <a:gd name="T1" fmla="*/ 826 h 1155"/>
                <a:gd name="T2" fmla="*/ 525 w 1099"/>
                <a:gd name="T3" fmla="*/ 1103 h 1155"/>
                <a:gd name="T4" fmla="*/ 1007 w 1099"/>
                <a:gd name="T5" fmla="*/ 611 h 1155"/>
                <a:gd name="T6" fmla="*/ 320 w 1099"/>
                <a:gd name="T7" fmla="*/ 51 h 1155"/>
                <a:gd name="T8" fmla="*/ 49 w 1099"/>
                <a:gd name="T9" fmla="*/ 826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9" h="1155">
                  <a:moveTo>
                    <a:pt x="49" y="826"/>
                  </a:moveTo>
                  <a:cubicBezTo>
                    <a:pt x="98" y="1031"/>
                    <a:pt x="311" y="1155"/>
                    <a:pt x="525" y="1103"/>
                  </a:cubicBezTo>
                  <a:cubicBezTo>
                    <a:pt x="739" y="1052"/>
                    <a:pt x="1099" y="907"/>
                    <a:pt x="1007" y="611"/>
                  </a:cubicBezTo>
                  <a:cubicBezTo>
                    <a:pt x="944" y="410"/>
                    <a:pt x="533" y="0"/>
                    <a:pt x="320" y="51"/>
                  </a:cubicBezTo>
                  <a:cubicBezTo>
                    <a:pt x="106" y="103"/>
                    <a:pt x="0" y="622"/>
                    <a:pt x="49" y="826"/>
                  </a:cubicBezTo>
                  <a:close/>
                </a:path>
              </a:pathLst>
            </a:cu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 w="381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3D63B90-4012-BC46-9653-DB3AE61EA719}"/>
                </a:ext>
              </a:extLst>
            </p:cNvPr>
            <p:cNvSpPr/>
            <p:nvPr/>
          </p:nvSpPr>
          <p:spPr>
            <a:xfrm>
              <a:off x="6048674" y="1913851"/>
              <a:ext cx="992052" cy="833124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charset="-122"/>
                  <a:cs typeface="+mn-cs"/>
                </a:defRPr>
              </a:lvl9pPr>
            </a:lstStyle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transition-</a:t>
              </a:r>
            </a:p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timing-</a:t>
              </a:r>
            </a:p>
            <a:p>
              <a:r>
                <a:rPr lang="en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</a:rPr>
                <a:t>function</a:t>
              </a:r>
            </a:p>
          </p:txBody>
        </p:sp>
      </p:grpSp>
      <p:sp>
        <p:nvSpPr>
          <p:cNvPr id="3" name="矩形 2">
            <a:hlinkClick r:id="rId4"/>
            <a:extLst>
              <a:ext uri="{FF2B5EF4-FFF2-40B4-BE49-F238E27FC236}">
                <a16:creationId xmlns:a16="http://schemas.microsoft.com/office/drawing/2014/main" id="{BA6E4AB1-8F62-124B-8CFE-6FFF4CC6DC50}"/>
              </a:ext>
            </a:extLst>
          </p:cNvPr>
          <p:cNvSpPr/>
          <p:nvPr/>
        </p:nvSpPr>
        <p:spPr>
          <a:xfrm>
            <a:off x="332550" y="3688108"/>
            <a:ext cx="4022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https://cubic-bezier.com/#.17,.67,.83,.67</a:t>
            </a:r>
          </a:p>
        </p:txBody>
      </p:sp>
      <p:sp>
        <p:nvSpPr>
          <p:cNvPr id="4" name="矩形 3">
            <a:hlinkClick r:id="rId5"/>
            <a:extLst>
              <a:ext uri="{FF2B5EF4-FFF2-40B4-BE49-F238E27FC236}">
                <a16:creationId xmlns:a16="http://schemas.microsoft.com/office/drawing/2014/main" id="{6DC73010-D66E-3841-A2DA-338891AD58F2}"/>
              </a:ext>
            </a:extLst>
          </p:cNvPr>
          <p:cNvSpPr/>
          <p:nvPr/>
        </p:nvSpPr>
        <p:spPr>
          <a:xfrm>
            <a:off x="332550" y="4131803"/>
            <a:ext cx="383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http://</a:t>
            </a:r>
            <a:r>
              <a:rPr lang="en" altLang="zh-CN" dirty="0" err="1"/>
              <a:t>web.chacuo.net</a:t>
            </a:r>
            <a:r>
              <a:rPr lang="en" altLang="zh-CN" dirty="0"/>
              <a:t>/css3beziertool/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2627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3B4257F-EF05-4872-9A40-994875DD5169}"/>
              </a:ext>
            </a:extLst>
          </p:cNvPr>
          <p:cNvCxnSpPr>
            <a:cxnSpLocks/>
          </p:cNvCxnSpPr>
          <p:nvPr/>
        </p:nvCxnSpPr>
        <p:spPr>
          <a:xfrm flipV="1">
            <a:off x="5508104" y="-20560"/>
            <a:ext cx="0" cy="2351363"/>
          </a:xfrm>
          <a:prstGeom prst="line">
            <a:avLst/>
          </a:prstGeom>
          <a:ln w="38100" cap="rnd">
            <a:solidFill>
              <a:srgbClr val="3C86AB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íšlíḍè">
            <a:extLst>
              <a:ext uri="{FF2B5EF4-FFF2-40B4-BE49-F238E27FC236}">
                <a16:creationId xmlns:a16="http://schemas.microsoft.com/office/drawing/2014/main" id="{32BBC425-1B0E-4B34-972A-527B51AEF942}"/>
              </a:ext>
            </a:extLst>
          </p:cNvPr>
          <p:cNvGrpSpPr/>
          <p:nvPr/>
        </p:nvGrpSpPr>
        <p:grpSpPr>
          <a:xfrm>
            <a:off x="2773364" y="4083918"/>
            <a:ext cx="1581047" cy="864098"/>
            <a:chOff x="5850374" y="3351521"/>
            <a:chExt cx="2108063" cy="1152132"/>
          </a:xfrm>
        </p:grpSpPr>
        <p:sp>
          <p:nvSpPr>
            <p:cNvPr id="28" name="îṡļîḑé">
              <a:extLst>
                <a:ext uri="{FF2B5EF4-FFF2-40B4-BE49-F238E27FC236}">
                  <a16:creationId xmlns:a16="http://schemas.microsoft.com/office/drawing/2014/main" id="{DE75572E-3D08-4C15-A928-D793904E1DF3}"/>
                </a:ext>
              </a:extLst>
            </p:cNvPr>
            <p:cNvSpPr/>
            <p:nvPr/>
          </p:nvSpPr>
          <p:spPr bwMode="auto">
            <a:xfrm>
              <a:off x="5850374" y="3639555"/>
              <a:ext cx="2108063" cy="8640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指定动画完成一个动画周期所需的秒数或毫秒数</a:t>
              </a:r>
            </a:p>
          </p:txBody>
        </p:sp>
        <p:sp>
          <p:nvSpPr>
            <p:cNvPr id="29" name="iŝļiḍè">
              <a:extLst>
                <a:ext uri="{FF2B5EF4-FFF2-40B4-BE49-F238E27FC236}">
                  <a16:creationId xmlns:a16="http://schemas.microsoft.com/office/drawing/2014/main" id="{C57A7B47-40AE-49F7-A779-6C7C675A1B33}"/>
                </a:ext>
              </a:extLst>
            </p:cNvPr>
            <p:cNvSpPr txBox="1"/>
            <p:nvPr/>
          </p:nvSpPr>
          <p:spPr bwMode="auto">
            <a:xfrm>
              <a:off x="5850374" y="335152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algn="ctr"/>
              <a:r>
                <a:rPr lang="en" altLang="zh-CN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animation-duration	</a:t>
              </a:r>
              <a:endParaRPr lang="en-US" altLang="zh-CN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493807E-76CF-4F84-81B8-AE7F18F36DB3}"/>
              </a:ext>
            </a:extLst>
          </p:cNvPr>
          <p:cNvCxnSpPr>
            <a:cxnSpLocks/>
            <a:stCxn id="33" idx="2"/>
          </p:cNvCxnSpPr>
          <p:nvPr/>
        </p:nvCxnSpPr>
        <p:spPr>
          <a:xfrm flipH="1" flipV="1">
            <a:off x="3563889" y="0"/>
            <a:ext cx="2968" cy="2793246"/>
          </a:xfrm>
          <a:prstGeom prst="line">
            <a:avLst/>
          </a:prstGeom>
          <a:ln w="38100" cap="rnd">
            <a:solidFill>
              <a:srgbClr val="3C86AB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ïṣľiḑe">
            <a:extLst>
              <a:ext uri="{FF2B5EF4-FFF2-40B4-BE49-F238E27FC236}">
                <a16:creationId xmlns:a16="http://schemas.microsoft.com/office/drawing/2014/main" id="{4FBBBA4B-875A-4C42-9300-01EA5D65F057}"/>
              </a:ext>
            </a:extLst>
          </p:cNvPr>
          <p:cNvGrpSpPr/>
          <p:nvPr/>
        </p:nvGrpSpPr>
        <p:grpSpPr>
          <a:xfrm>
            <a:off x="961868" y="2616685"/>
            <a:ext cx="1581047" cy="1023898"/>
            <a:chOff x="5850374" y="3351521"/>
            <a:chExt cx="2108063" cy="1365197"/>
          </a:xfrm>
        </p:grpSpPr>
        <p:sp>
          <p:nvSpPr>
            <p:cNvPr id="23" name="íš1iḋè">
              <a:extLst>
                <a:ext uri="{FF2B5EF4-FFF2-40B4-BE49-F238E27FC236}">
                  <a16:creationId xmlns:a16="http://schemas.microsoft.com/office/drawing/2014/main" id="{22CF063A-1B32-4EE3-BC93-8C212C961A12}"/>
                </a:ext>
              </a:extLst>
            </p:cNvPr>
            <p:cNvSpPr/>
            <p:nvPr/>
          </p:nvSpPr>
          <p:spPr bwMode="auto">
            <a:xfrm>
              <a:off x="5850374" y="3618057"/>
              <a:ext cx="2108063" cy="10986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指定应该应用于所选元素的</a:t>
              </a:r>
              <a:r>
                <a:rPr lang="en-US" altLang="zh-CN" sz="1000" dirty="0">
                  <a:latin typeface="+mn-lt"/>
                  <a:ea typeface="+mn-ea"/>
                  <a:cs typeface="+mn-ea"/>
                  <a:sym typeface="+mn-lt"/>
                </a:rPr>
                <a:t>@</a:t>
              </a:r>
              <a:r>
                <a:rPr lang="en" altLang="zh-CN" sz="1000" dirty="0">
                  <a:latin typeface="+mn-lt"/>
                  <a:ea typeface="+mn-ea"/>
                  <a:cs typeface="+mn-ea"/>
                  <a:sym typeface="+mn-lt"/>
                </a:rPr>
                <a:t>keyframes</a:t>
              </a: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定义的动画的名称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îṧļîḑé">
              <a:extLst>
                <a:ext uri="{FF2B5EF4-FFF2-40B4-BE49-F238E27FC236}">
                  <a16:creationId xmlns:a16="http://schemas.microsoft.com/office/drawing/2014/main" id="{ACB00AD2-EFF3-407E-8F0C-9562A7D3175A}"/>
                </a:ext>
              </a:extLst>
            </p:cNvPr>
            <p:cNvSpPr txBox="1"/>
            <p:nvPr/>
          </p:nvSpPr>
          <p:spPr bwMode="auto">
            <a:xfrm>
              <a:off x="5850374" y="335152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algn="ctr"/>
              <a:r>
                <a:rPr lang="en" altLang="zh-CN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rPr>
                <a:t>animation-name</a:t>
              </a:r>
              <a:endParaRPr lang="en-US" altLang="zh-CN" b="1" dirty="0">
                <a:solidFill>
                  <a:schemeClr val="accent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080C764-7F47-433B-9FC1-84A99B5FAE7A}"/>
              </a:ext>
            </a:extLst>
          </p:cNvPr>
          <p:cNvCxnSpPr>
            <a:cxnSpLocks/>
          </p:cNvCxnSpPr>
          <p:nvPr/>
        </p:nvCxnSpPr>
        <p:spPr>
          <a:xfrm flipV="1">
            <a:off x="7161911" y="0"/>
            <a:ext cx="0" cy="1460871"/>
          </a:xfrm>
          <a:prstGeom prst="line">
            <a:avLst/>
          </a:prstGeom>
          <a:ln w="38100" cap="rnd">
            <a:solidFill>
              <a:schemeClr val="accent1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ïşḷîḑe">
            <a:extLst>
              <a:ext uri="{FF2B5EF4-FFF2-40B4-BE49-F238E27FC236}">
                <a16:creationId xmlns:a16="http://schemas.microsoft.com/office/drawing/2014/main" id="{24698D3B-9E34-496B-B0EA-157B235728E1}"/>
              </a:ext>
            </a:extLst>
          </p:cNvPr>
          <p:cNvGrpSpPr/>
          <p:nvPr/>
        </p:nvGrpSpPr>
        <p:grpSpPr>
          <a:xfrm>
            <a:off x="6549721" y="2494404"/>
            <a:ext cx="1581047" cy="1008114"/>
            <a:chOff x="5850374" y="3351521"/>
            <a:chExt cx="2108063" cy="1344153"/>
          </a:xfrm>
        </p:grpSpPr>
        <p:sp>
          <p:nvSpPr>
            <p:cNvPr id="15" name="išḻîḓê">
              <a:extLst>
                <a:ext uri="{FF2B5EF4-FFF2-40B4-BE49-F238E27FC236}">
                  <a16:creationId xmlns:a16="http://schemas.microsoft.com/office/drawing/2014/main" id="{549D6C78-94D9-42EF-9424-24509599405A}"/>
                </a:ext>
              </a:extLst>
            </p:cNvPr>
            <p:cNvSpPr/>
            <p:nvPr/>
          </p:nvSpPr>
          <p:spPr bwMode="auto">
            <a:xfrm>
              <a:off x="5850374" y="3639555"/>
              <a:ext cx="2108063" cy="1056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指定动画何时开始。</a:t>
              </a:r>
            </a:p>
          </p:txBody>
        </p:sp>
        <p:sp>
          <p:nvSpPr>
            <p:cNvPr id="16" name="íṩļiḑé">
              <a:extLst>
                <a:ext uri="{FF2B5EF4-FFF2-40B4-BE49-F238E27FC236}">
                  <a16:creationId xmlns:a16="http://schemas.microsoft.com/office/drawing/2014/main" id="{35285977-6284-4EB0-8BE0-A109B9A3A0CD}"/>
                </a:ext>
              </a:extLst>
            </p:cNvPr>
            <p:cNvSpPr txBox="1"/>
            <p:nvPr/>
          </p:nvSpPr>
          <p:spPr bwMode="auto">
            <a:xfrm>
              <a:off x="5850374" y="335152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algn="ctr"/>
              <a:r>
                <a:rPr lang="en" altLang="zh-CN" b="1" dirty="0">
                  <a:solidFill>
                    <a:schemeClr val="accent3"/>
                  </a:solidFill>
                  <a:latin typeface="+mn-lt"/>
                  <a:ea typeface="+mn-ea"/>
                  <a:cs typeface="+mn-ea"/>
                  <a:sym typeface="+mn-lt"/>
                </a:rPr>
                <a:t>animation-delay	</a:t>
              </a:r>
              <a:endParaRPr lang="en-US" altLang="zh-CN" b="1" dirty="0">
                <a:solidFill>
                  <a:schemeClr val="accent3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3" name="Freeform 9"/>
          <p:cNvSpPr>
            <a:spLocks/>
          </p:cNvSpPr>
          <p:nvPr/>
        </p:nvSpPr>
        <p:spPr bwMode="auto">
          <a:xfrm>
            <a:off x="2986634" y="2743663"/>
            <a:ext cx="1154505" cy="969844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28575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>
            <a:off x="4897762" y="2308917"/>
            <a:ext cx="1154505" cy="969844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28575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>
            <a:off x="6588224" y="1428211"/>
            <a:ext cx="1154505" cy="969844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28575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  <a:r>
              <a:rPr lang="en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nimation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26" name="直接连接符 17">
            <a:extLst>
              <a:ext uri="{FF2B5EF4-FFF2-40B4-BE49-F238E27FC236}">
                <a16:creationId xmlns:a16="http://schemas.microsoft.com/office/drawing/2014/main" id="{BE9BDBC7-4D09-6F48-A984-A5E26AE2E880}"/>
              </a:ext>
            </a:extLst>
          </p:cNvPr>
          <p:cNvCxnSpPr>
            <a:cxnSpLocks/>
          </p:cNvCxnSpPr>
          <p:nvPr/>
        </p:nvCxnSpPr>
        <p:spPr>
          <a:xfrm flipV="1">
            <a:off x="1762508" y="0"/>
            <a:ext cx="0" cy="1460871"/>
          </a:xfrm>
          <a:prstGeom prst="line">
            <a:avLst/>
          </a:prstGeom>
          <a:ln w="38100" cap="rnd">
            <a:solidFill>
              <a:schemeClr val="accent1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 9">
            <a:extLst>
              <a:ext uri="{FF2B5EF4-FFF2-40B4-BE49-F238E27FC236}">
                <a16:creationId xmlns:a16="http://schemas.microsoft.com/office/drawing/2014/main" id="{47228558-994D-144F-B0AD-48CC9ED1075A}"/>
              </a:ext>
            </a:extLst>
          </p:cNvPr>
          <p:cNvSpPr>
            <a:spLocks/>
          </p:cNvSpPr>
          <p:nvPr/>
        </p:nvSpPr>
        <p:spPr bwMode="auto">
          <a:xfrm>
            <a:off x="1188821" y="1428211"/>
            <a:ext cx="1154505" cy="969844"/>
          </a:xfrm>
          <a:custGeom>
            <a:avLst/>
            <a:gdLst>
              <a:gd name="T0" fmla="*/ 418 w 583"/>
              <a:gd name="T1" fmla="*/ 464 h 489"/>
              <a:gd name="T2" fmla="*/ 556 w 583"/>
              <a:gd name="T3" fmla="*/ 220 h 489"/>
              <a:gd name="T4" fmla="*/ 293 w 583"/>
              <a:gd name="T5" fmla="*/ 25 h 489"/>
              <a:gd name="T6" fmla="*/ 27 w 583"/>
              <a:gd name="T7" fmla="*/ 324 h 489"/>
              <a:gd name="T8" fmla="*/ 418 w 583"/>
              <a:gd name="T9" fmla="*/ 464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489">
                <a:moveTo>
                  <a:pt x="418" y="464"/>
                </a:moveTo>
                <a:cubicBezTo>
                  <a:pt x="521" y="439"/>
                  <a:pt x="583" y="330"/>
                  <a:pt x="556" y="220"/>
                </a:cubicBezTo>
                <a:cubicBezTo>
                  <a:pt x="530" y="111"/>
                  <a:pt x="396" y="0"/>
                  <a:pt x="293" y="25"/>
                </a:cubicBezTo>
                <a:cubicBezTo>
                  <a:pt x="190" y="50"/>
                  <a:pt x="0" y="215"/>
                  <a:pt x="27" y="324"/>
                </a:cubicBezTo>
                <a:cubicBezTo>
                  <a:pt x="53" y="434"/>
                  <a:pt x="315" y="489"/>
                  <a:pt x="418" y="464"/>
                </a:cubicBezTo>
                <a:close/>
              </a:path>
            </a:pathLst>
          </a:custGeom>
          <a:noFill/>
          <a:ln w="28575">
            <a:solidFill>
              <a:srgbClr val="3C86A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0" name="íšlíḍè">
            <a:extLst>
              <a:ext uri="{FF2B5EF4-FFF2-40B4-BE49-F238E27FC236}">
                <a16:creationId xmlns:a16="http://schemas.microsoft.com/office/drawing/2014/main" id="{0430AAC9-549E-9740-BCCC-04AC126E968E}"/>
              </a:ext>
            </a:extLst>
          </p:cNvPr>
          <p:cNvGrpSpPr/>
          <p:nvPr/>
        </p:nvGrpSpPr>
        <p:grpSpPr>
          <a:xfrm>
            <a:off x="4717580" y="3347688"/>
            <a:ext cx="1581047" cy="864098"/>
            <a:chOff x="5850374" y="3351521"/>
            <a:chExt cx="2108063" cy="1152132"/>
          </a:xfrm>
        </p:grpSpPr>
        <p:sp>
          <p:nvSpPr>
            <p:cNvPr id="31" name="îṡļîḑé">
              <a:extLst>
                <a:ext uri="{FF2B5EF4-FFF2-40B4-BE49-F238E27FC236}">
                  <a16:creationId xmlns:a16="http://schemas.microsoft.com/office/drawing/2014/main" id="{0BBBCC0F-E4E6-6642-BD59-DE5A29C44999}"/>
                </a:ext>
              </a:extLst>
            </p:cNvPr>
            <p:cNvSpPr/>
            <p:nvPr/>
          </p:nvSpPr>
          <p:spPr bwMode="auto">
            <a:xfrm>
              <a:off x="5850374" y="3639555"/>
              <a:ext cx="2108063" cy="8640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latin typeface="+mn-lt"/>
                  <a:ea typeface="+mn-ea"/>
                  <a:cs typeface="+mn-ea"/>
                  <a:sym typeface="+mn-lt"/>
                </a:rPr>
                <a:t>指定动画将如何在每个周期的持续时间内进行，即缓动函数</a:t>
              </a:r>
              <a:endParaRPr lang="en-US" altLang="zh-CN" sz="10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iŝļiḍè">
              <a:extLst>
                <a:ext uri="{FF2B5EF4-FFF2-40B4-BE49-F238E27FC236}">
                  <a16:creationId xmlns:a16="http://schemas.microsoft.com/office/drawing/2014/main" id="{590F43D3-D9FE-BD43-BB9E-DEA4E0429B1C}"/>
                </a:ext>
              </a:extLst>
            </p:cNvPr>
            <p:cNvSpPr txBox="1"/>
            <p:nvPr/>
          </p:nvSpPr>
          <p:spPr bwMode="auto">
            <a:xfrm>
              <a:off x="5850374" y="335152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algn="ctr"/>
              <a:r>
                <a:rPr lang="en" altLang="zh-CN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animation-timing-function	</a:t>
              </a:r>
              <a:endParaRPr lang="en-US" altLang="zh-CN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734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6" grpId="0" animBg="1"/>
      <p:bldP spid="37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803993" y="1544866"/>
            <a:ext cx="7656439" cy="2335604"/>
            <a:chOff x="803993" y="1544866"/>
            <a:chExt cx="7656439" cy="2335604"/>
          </a:xfrm>
        </p:grpSpPr>
        <p:grpSp>
          <p:nvGrpSpPr>
            <p:cNvPr id="11" name="组合 10"/>
            <p:cNvGrpSpPr/>
            <p:nvPr/>
          </p:nvGrpSpPr>
          <p:grpSpPr>
            <a:xfrm>
              <a:off x="803993" y="1544866"/>
              <a:ext cx="1865833" cy="626833"/>
              <a:chOff x="529436" y="3139323"/>
              <a:chExt cx="2487778" cy="835777"/>
            </a:xfrm>
          </p:grpSpPr>
          <p:sp>
            <p:nvSpPr>
              <p:cNvPr id="25" name="文本框 15"/>
              <p:cNvSpPr txBox="1"/>
              <p:nvPr/>
            </p:nvSpPr>
            <p:spPr>
              <a:xfrm>
                <a:off x="529436" y="3385544"/>
                <a:ext cx="2487778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指定动画循环在停止前播放的次数。</a:t>
                </a: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09599" y="3139323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defRPr/>
                </a:pPr>
                <a:r>
                  <a:rPr lang="en" altLang="zh-CN" sz="1600" b="1" dirty="0">
                    <a:solidFill>
                      <a:schemeClr val="accent1"/>
                    </a:solidFill>
                    <a:latin typeface="+mn-lt"/>
                    <a:ea typeface="+mn-ea"/>
                    <a:cs typeface="+mn-ea"/>
                    <a:sym typeface="+mn-lt"/>
                  </a:rPr>
                  <a:t>animation-iteration-count</a:t>
                </a:r>
                <a:endParaRPr lang="zh-CN" altLang="en-US" sz="1600" b="1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6519524" y="1544866"/>
              <a:ext cx="1940907" cy="626833"/>
              <a:chOff x="9029821" y="3139323"/>
              <a:chExt cx="2587876" cy="835777"/>
            </a:xfrm>
          </p:grpSpPr>
          <p:sp>
            <p:nvSpPr>
              <p:cNvPr id="23" name="文本框 18"/>
              <p:cNvSpPr txBox="1"/>
              <p:nvPr/>
            </p:nvSpPr>
            <p:spPr>
              <a:xfrm>
                <a:off x="9029821" y="3385544"/>
                <a:ext cx="2587876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指定动画是否应该在交替循环中反向播放。</a:t>
                </a: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9029821" y="3139323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defRPr/>
                </a:pPr>
                <a:r>
                  <a:rPr lang="en" altLang="zh-CN" sz="1600" b="1" dirty="0">
                    <a:solidFill>
                      <a:schemeClr val="accent2"/>
                    </a:solidFill>
                    <a:latin typeface="+mn-lt"/>
                    <a:ea typeface="+mn-ea"/>
                    <a:cs typeface="+mn-ea"/>
                    <a:sym typeface="+mn-lt"/>
                  </a:rPr>
                  <a:t>animation-direction	</a:t>
                </a:r>
                <a:endParaRPr lang="zh-CN" altLang="en-US" sz="1600" b="1" dirty="0">
                  <a:solidFill>
                    <a:schemeClr val="accent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803993" y="3253637"/>
              <a:ext cx="1865833" cy="626833"/>
              <a:chOff x="529436" y="3139323"/>
              <a:chExt cx="2487778" cy="835777"/>
            </a:xfrm>
          </p:grpSpPr>
          <p:sp>
            <p:nvSpPr>
              <p:cNvPr id="21" name="文本框 21"/>
              <p:cNvSpPr txBox="1"/>
              <p:nvPr/>
            </p:nvSpPr>
            <p:spPr>
              <a:xfrm>
                <a:off x="529436" y="3385544"/>
                <a:ext cx="2487778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algn="r"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指定</a:t>
                </a:r>
                <a:r>
                  <a:rPr lang="en" altLang="zh-CN" sz="1000" dirty="0">
                    <a:latin typeface="+mn-lt"/>
                    <a:ea typeface="+mn-ea"/>
                    <a:cs typeface="+mn-ea"/>
                    <a:sym typeface="+mn-lt"/>
                  </a:rPr>
                  <a:t>CSS</a:t>
                </a: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动画在执行之前和之后如何将样式应用于目标。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09599" y="3139323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defRPr/>
                </a:pPr>
                <a:r>
                  <a:rPr lang="en" altLang="zh-CN" sz="1600" b="1" dirty="0">
                    <a:solidFill>
                      <a:schemeClr val="accent6"/>
                    </a:solidFill>
                    <a:latin typeface="+mn-lt"/>
                    <a:ea typeface="+mn-ea"/>
                    <a:cs typeface="+mn-ea"/>
                    <a:sym typeface="+mn-lt"/>
                  </a:rPr>
                  <a:t>animation-fill-mode	</a:t>
                </a:r>
                <a:endParaRPr lang="zh-CN" altLang="en-US" sz="1600" b="1" dirty="0">
                  <a:solidFill>
                    <a:schemeClr val="accent6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519526" y="3253637"/>
              <a:ext cx="1940906" cy="626833"/>
              <a:chOff x="9029821" y="3139323"/>
              <a:chExt cx="2587874" cy="835777"/>
            </a:xfrm>
          </p:grpSpPr>
          <p:sp>
            <p:nvSpPr>
              <p:cNvPr id="19" name="文本框 24"/>
              <p:cNvSpPr txBox="1"/>
              <p:nvPr/>
            </p:nvSpPr>
            <p:spPr>
              <a:xfrm>
                <a:off x="9029821" y="3385544"/>
                <a:ext cx="2587874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378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latin typeface="+mn-lt"/>
                    <a:ea typeface="+mn-ea"/>
                    <a:cs typeface="+mn-ea"/>
                    <a:sym typeface="+mn-lt"/>
                  </a:rPr>
                  <a:t>指定动画是运行还是暂停。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9029821" y="3139323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defRPr/>
                </a:pPr>
                <a:r>
                  <a:rPr lang="en" altLang="zh-CN" sz="1600" b="1" dirty="0">
                    <a:solidFill>
                      <a:schemeClr val="accent4"/>
                    </a:solidFill>
                    <a:latin typeface="+mn-lt"/>
                    <a:ea typeface="+mn-ea"/>
                    <a:cs typeface="+mn-ea"/>
                    <a:sym typeface="+mn-lt"/>
                  </a:rPr>
                  <a:t>animation-play-state	</a:t>
                </a:r>
                <a:endParaRPr lang="zh-CN" altLang="en-US" sz="1600" b="1" dirty="0">
                  <a:solidFill>
                    <a:schemeClr val="accent4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2742526" y="920084"/>
            <a:ext cx="3681464" cy="3556853"/>
            <a:chOff x="2742526" y="920084"/>
            <a:chExt cx="3681464" cy="3556853"/>
          </a:xfrm>
        </p:grpSpPr>
        <p:sp>
          <p:nvSpPr>
            <p:cNvPr id="5" name="等腰三角形 4"/>
            <p:cNvSpPr/>
            <p:nvPr/>
          </p:nvSpPr>
          <p:spPr>
            <a:xfrm rot="13500000" flipH="1">
              <a:off x="4304111" y="2036267"/>
              <a:ext cx="1514475" cy="492919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箭头: 五边形 5"/>
            <p:cNvSpPr/>
            <p:nvPr/>
          </p:nvSpPr>
          <p:spPr>
            <a:xfrm rot="8100000" flipH="1">
              <a:off x="5057043" y="920084"/>
              <a:ext cx="1219420" cy="1514475"/>
            </a:xfrm>
            <a:prstGeom prst="homePlate">
              <a:avLst>
                <a:gd name="adj" fmla="val 30072"/>
              </a:avLst>
            </a:pr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3500000" flipV="1">
              <a:off x="3347930" y="2867836"/>
              <a:ext cx="1514475" cy="492919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箭头: 五边形 7"/>
            <p:cNvSpPr/>
            <p:nvPr/>
          </p:nvSpPr>
          <p:spPr>
            <a:xfrm rot="8100000" flipV="1">
              <a:off x="2890053" y="2962462"/>
              <a:ext cx="1219420" cy="1514475"/>
            </a:xfrm>
            <a:prstGeom prst="homePlate">
              <a:avLst>
                <a:gd name="adj" fmla="val 30072"/>
              </a:avLst>
            </a:pr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8100000" flipH="1" flipV="1">
              <a:off x="4304111" y="2896899"/>
              <a:ext cx="1514475" cy="492919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箭头: 五边形 9"/>
            <p:cNvSpPr/>
            <p:nvPr/>
          </p:nvSpPr>
          <p:spPr>
            <a:xfrm rot="13500000" flipH="1" flipV="1">
              <a:off x="5057043" y="2991525"/>
              <a:ext cx="1219420" cy="1514475"/>
            </a:xfrm>
            <a:prstGeom prst="homePlate">
              <a:avLst>
                <a:gd name="adj" fmla="val 30072"/>
              </a:avLst>
            </a:prstGeom>
            <a:gradFill>
              <a:gsLst>
                <a:gs pos="21000">
                  <a:srgbClr val="1A95B0"/>
                </a:gs>
                <a:gs pos="100000">
                  <a:srgbClr val="895FAF"/>
                </a:gs>
              </a:gsLst>
              <a:lin ang="7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742526" y="1067611"/>
              <a:ext cx="2119879" cy="1461574"/>
              <a:chOff x="3656701" y="1423482"/>
              <a:chExt cx="2826506" cy="1948765"/>
            </a:xfrm>
          </p:grpSpPr>
          <p:sp>
            <p:nvSpPr>
              <p:cNvPr id="27" name="等腰三角形 26"/>
              <p:cNvSpPr/>
              <p:nvPr/>
            </p:nvSpPr>
            <p:spPr>
              <a:xfrm rot="8100000">
                <a:off x="4463907" y="2715022"/>
                <a:ext cx="2019300" cy="657225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箭头: 五边形 27"/>
              <p:cNvSpPr/>
              <p:nvPr/>
            </p:nvSpPr>
            <p:spPr>
              <a:xfrm rot="13500000">
                <a:off x="3853404" y="1226779"/>
                <a:ext cx="1625894" cy="2019300"/>
              </a:xfrm>
              <a:prstGeom prst="homePlate">
                <a:avLst>
                  <a:gd name="adj" fmla="val 30072"/>
                </a:avLst>
              </a:prstGeom>
              <a:gradFill>
                <a:gsLst>
                  <a:gs pos="21000">
                    <a:srgbClr val="1A95B0"/>
                  </a:gs>
                  <a:gs pos="100000">
                    <a:srgbClr val="895FAF"/>
                  </a:gs>
                </a:gsLst>
                <a:lin ang="78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32" name="文本框 30">
            <a:extLst>
              <a:ext uri="{FF2B5EF4-FFF2-40B4-BE49-F238E27FC236}">
                <a16:creationId xmlns:a16="http://schemas.microsoft.com/office/drawing/2014/main" id="{0A94650E-4241-CB46-A27B-84B6FE1BB167}"/>
              </a:ext>
            </a:extLst>
          </p:cNvPr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  <a:r>
              <a:rPr lang="en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nimation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7749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/>
          <p:cNvSpPr>
            <a:spLocks/>
          </p:cNvSpPr>
          <p:nvPr/>
        </p:nvSpPr>
        <p:spPr bwMode="auto">
          <a:xfrm>
            <a:off x="3626821" y="684521"/>
            <a:ext cx="2291814" cy="2408822"/>
          </a:xfrm>
          <a:custGeom>
            <a:avLst/>
            <a:gdLst>
              <a:gd name="T0" fmla="*/ 49 w 1099"/>
              <a:gd name="T1" fmla="*/ 826 h 1155"/>
              <a:gd name="T2" fmla="*/ 525 w 1099"/>
              <a:gd name="T3" fmla="*/ 1103 h 1155"/>
              <a:gd name="T4" fmla="*/ 1007 w 1099"/>
              <a:gd name="T5" fmla="*/ 611 h 1155"/>
              <a:gd name="T6" fmla="*/ 320 w 1099"/>
              <a:gd name="T7" fmla="*/ 51 h 1155"/>
              <a:gd name="T8" fmla="*/ 49 w 1099"/>
              <a:gd name="T9" fmla="*/ 826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9" h="1155">
                <a:moveTo>
                  <a:pt x="49" y="826"/>
                </a:moveTo>
                <a:cubicBezTo>
                  <a:pt x="98" y="1031"/>
                  <a:pt x="311" y="1155"/>
                  <a:pt x="525" y="1103"/>
                </a:cubicBezTo>
                <a:cubicBezTo>
                  <a:pt x="739" y="1052"/>
                  <a:pt x="1099" y="907"/>
                  <a:pt x="1007" y="611"/>
                </a:cubicBezTo>
                <a:cubicBezTo>
                  <a:pt x="944" y="410"/>
                  <a:pt x="533" y="0"/>
                  <a:pt x="320" y="51"/>
                </a:cubicBezTo>
                <a:cubicBezTo>
                  <a:pt x="106" y="103"/>
                  <a:pt x="0" y="622"/>
                  <a:pt x="49" y="826"/>
                </a:cubicBezTo>
                <a:close/>
              </a:path>
            </a:pathLst>
          </a:custGeom>
          <a:gradFill>
            <a:gsLst>
              <a:gs pos="23000">
                <a:srgbClr val="1C98AF"/>
              </a:gs>
              <a:gs pos="79000">
                <a:srgbClr val="875DA2">
                  <a:alpha val="67000"/>
                </a:srgb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3166542" y="867055"/>
            <a:ext cx="2930682" cy="2043754"/>
          </a:xfrm>
          <a:custGeom>
            <a:avLst/>
            <a:gdLst>
              <a:gd name="T0" fmla="*/ 72 w 1406"/>
              <a:gd name="T1" fmla="*/ 310 h 979"/>
              <a:gd name="T2" fmla="*/ 436 w 1406"/>
              <a:gd name="T3" fmla="*/ 875 h 979"/>
              <a:gd name="T4" fmla="*/ 1250 w 1406"/>
              <a:gd name="T5" fmla="*/ 712 h 979"/>
              <a:gd name="T6" fmla="*/ 642 w 1406"/>
              <a:gd name="T7" fmla="*/ 83 h 979"/>
              <a:gd name="T8" fmla="*/ 72 w 1406"/>
              <a:gd name="T9" fmla="*/ 310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" h="979">
                <a:moveTo>
                  <a:pt x="72" y="310"/>
                </a:moveTo>
                <a:cubicBezTo>
                  <a:pt x="0" y="479"/>
                  <a:pt x="137" y="745"/>
                  <a:pt x="436" y="875"/>
                </a:cubicBezTo>
                <a:cubicBezTo>
                  <a:pt x="675" y="979"/>
                  <a:pt x="1156" y="861"/>
                  <a:pt x="1250" y="712"/>
                </a:cubicBezTo>
                <a:cubicBezTo>
                  <a:pt x="1406" y="461"/>
                  <a:pt x="898" y="139"/>
                  <a:pt x="642" y="83"/>
                </a:cubicBezTo>
                <a:cubicBezTo>
                  <a:pt x="272" y="0"/>
                  <a:pt x="117" y="206"/>
                  <a:pt x="72" y="310"/>
                </a:cubicBezTo>
                <a:close/>
              </a:path>
            </a:pathLst>
          </a:custGeom>
          <a:gradFill>
            <a:gsLst>
              <a:gs pos="23000">
                <a:srgbClr val="0BA1B2">
                  <a:alpha val="43000"/>
                </a:srgbClr>
              </a:gs>
              <a:gs pos="77000">
                <a:srgbClr val="7030A0">
                  <a:alpha val="55000"/>
                </a:srgbClr>
              </a:gs>
            </a:gsLst>
            <a:lin ang="7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71661" y="1478582"/>
            <a:ext cx="836768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02</a:t>
            </a:r>
            <a:endParaRPr lang="zh-CN" altLang="en-US" sz="6600" b="1" dirty="0">
              <a:solidFill>
                <a:schemeClr val="bg1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24014" y="2996544"/>
            <a:ext cx="426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JavaScript </a:t>
            </a:r>
            <a:r>
              <a:rPr lang="zh-CN" altLang="en-US" sz="3600" b="1" dirty="0">
                <a:solidFill>
                  <a:srgbClr val="895FAF"/>
                </a:solidFill>
                <a:latin typeface="方正细谭黑简体" panose="02000000000000000000" pitchFamily="2" charset="-122"/>
                <a:ea typeface="方正细谭黑简体" panose="02000000000000000000" pitchFamily="2" charset="-122"/>
                <a:cs typeface="+mn-ea"/>
                <a:sym typeface="+mn-lt"/>
              </a:rPr>
              <a:t>动效</a:t>
            </a:r>
          </a:p>
          <a:p>
            <a:endParaRPr lang="zh-CN" altLang="en-US" sz="3600" b="1" dirty="0">
              <a:solidFill>
                <a:srgbClr val="895FAF"/>
              </a:solidFill>
              <a:latin typeface="方正细谭黑简体" panose="02000000000000000000" pitchFamily="2" charset="-122"/>
              <a:ea typeface="方正细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2" name="Shape 285"/>
          <p:cNvSpPr txBox="1"/>
          <p:nvPr/>
        </p:nvSpPr>
        <p:spPr>
          <a:xfrm>
            <a:off x="3011331" y="3731310"/>
            <a:ext cx="3241104" cy="931126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在我们的前端场景当中，有很多需求是需要去更好的控制动效的播放、暂停等场景，这时候我们前端有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JS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去控制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CSS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Canvas</a:t>
            </a:r>
            <a:r>
              <a:rPr lang="zh-CN" altLang="en-US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200" dirty="0">
                <a:solidFill>
                  <a:srgbClr val="895FAF"/>
                </a:solidFill>
                <a:latin typeface="+mn-lt"/>
                <a:ea typeface="+mn-ea"/>
                <a:cs typeface="+mn-ea"/>
                <a:sym typeface="+mn-lt"/>
              </a:rPr>
              <a:t>WebGL</a:t>
            </a:r>
          </a:p>
        </p:txBody>
      </p:sp>
    </p:spTree>
    <p:extLst>
      <p:ext uri="{BB962C8B-B14F-4D97-AF65-F5344CB8AC3E}">
        <p14:creationId xmlns:p14="http://schemas.microsoft.com/office/powerpoint/2010/main" val="42886710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>
            <a:extLst>
              <a:ext uri="{FF2B5EF4-FFF2-40B4-BE49-F238E27FC236}">
                <a16:creationId xmlns:a16="http://schemas.microsoft.com/office/drawing/2014/main" id="{BCE20768-69CB-CA42-920D-13BE99FCC5B8}"/>
              </a:ext>
            </a:extLst>
          </p:cNvPr>
          <p:cNvGrpSpPr/>
          <p:nvPr/>
        </p:nvGrpSpPr>
        <p:grpSpPr>
          <a:xfrm>
            <a:off x="4788024" y="1410621"/>
            <a:ext cx="1268677" cy="1806894"/>
            <a:chOff x="3030089" y="1410621"/>
            <a:chExt cx="1268677" cy="1806894"/>
          </a:xfrm>
        </p:grpSpPr>
        <p:grpSp>
          <p:nvGrpSpPr>
            <p:cNvPr id="47" name="išḻîḋe">
              <a:extLst>
                <a:ext uri="{FF2B5EF4-FFF2-40B4-BE49-F238E27FC236}">
                  <a16:creationId xmlns:a16="http://schemas.microsoft.com/office/drawing/2014/main" id="{74429E30-7CE8-DC47-BD6F-5847DC589815}"/>
                </a:ext>
              </a:extLst>
            </p:cNvPr>
            <p:cNvGrpSpPr/>
            <p:nvPr/>
          </p:nvGrpSpPr>
          <p:grpSpPr>
            <a:xfrm>
              <a:off x="3030089" y="1410621"/>
              <a:ext cx="1268677" cy="1806894"/>
              <a:chOff x="1676975" y="1880828"/>
              <a:chExt cx="1691569" cy="2409192"/>
            </a:xfrm>
          </p:grpSpPr>
          <p:sp>
            <p:nvSpPr>
              <p:cNvPr id="49" name="íşliďe">
                <a:extLst>
                  <a:ext uri="{FF2B5EF4-FFF2-40B4-BE49-F238E27FC236}">
                    <a16:creationId xmlns:a16="http://schemas.microsoft.com/office/drawing/2014/main" id="{D2B26759-E2F8-4247-A97B-E221C21FDEAA}"/>
                  </a:ext>
                </a:extLst>
              </p:cNvPr>
              <p:cNvSpPr/>
              <p:nvPr/>
            </p:nvSpPr>
            <p:spPr>
              <a:xfrm>
                <a:off x="1676975" y="1880828"/>
                <a:ext cx="1691569" cy="2281733"/>
              </a:xfrm>
              <a:prstGeom prst="roundRect">
                <a:avLst/>
              </a:prstGeom>
              <a:gradFill>
                <a:gsLst>
                  <a:gs pos="21000">
                    <a:srgbClr val="1A95B0"/>
                  </a:gs>
                  <a:gs pos="100000">
                    <a:srgbClr val="895FAF"/>
                  </a:gs>
                </a:gsLst>
                <a:lin ang="7800000" scaled="0"/>
              </a:gradFill>
              <a:ln>
                <a:noFill/>
              </a:ln>
            </p:spPr>
            <p:txBody>
              <a:bodyPr wrap="square" tIns="108000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8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íślíḍè">
                <a:extLst>
                  <a:ext uri="{FF2B5EF4-FFF2-40B4-BE49-F238E27FC236}">
                    <a16:creationId xmlns:a16="http://schemas.microsoft.com/office/drawing/2014/main" id="{61DE8C1A-7350-8945-AD06-EF1B8FE4608D}"/>
                  </a:ext>
                </a:extLst>
              </p:cNvPr>
              <p:cNvSpPr/>
              <p:nvPr/>
            </p:nvSpPr>
            <p:spPr>
              <a:xfrm rot="10800000">
                <a:off x="2397677" y="4113262"/>
                <a:ext cx="250164" cy="176758"/>
              </a:xfrm>
              <a:prstGeom prst="triangl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48" name="îṣļïḓê">
              <a:extLst>
                <a:ext uri="{FF2B5EF4-FFF2-40B4-BE49-F238E27FC236}">
                  <a16:creationId xmlns:a16="http://schemas.microsoft.com/office/drawing/2014/main" id="{CC0ED816-8054-D34A-84AE-67B863D6386E}"/>
                </a:ext>
              </a:extLst>
            </p:cNvPr>
            <p:cNvSpPr txBox="1"/>
            <p:nvPr/>
          </p:nvSpPr>
          <p:spPr>
            <a:xfrm>
              <a:off x="3178177" y="1793675"/>
              <a:ext cx="946413" cy="917363"/>
            </a:xfrm>
            <a:prstGeom prst="rect">
              <a:avLst/>
            </a:prstGeom>
          </p:spPr>
          <p:txBody>
            <a:bodyPr wrap="none" anchor="ctr" anchorCtr="1">
              <a:normAutofit/>
            </a:bodyPr>
            <a:lstStyle/>
            <a:p>
              <a:pPr algn="ctr">
                <a:buClr>
                  <a:srgbClr val="F9BD45"/>
                </a:buClr>
                <a:buSzPct val="150000"/>
              </a:pPr>
              <a:r>
                <a:rPr lang="zh-CN" altLang="en-US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绘制动画图形 </a:t>
              </a:r>
              <a:endParaRPr lang="en-US" altLang="zh-CN" sz="1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>
                <a:buClr>
                  <a:srgbClr val="F9BD45"/>
                </a:buClr>
                <a:buSzPct val="150000"/>
              </a:pPr>
              <a:r>
                <a:rPr lang="en-US" altLang="zh-CN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( </a:t>
              </a:r>
              <a:r>
                <a:rPr lang="en" altLang="zh-CN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animated </a:t>
              </a:r>
            </a:p>
            <a:p>
              <a:pPr algn="ctr">
                <a:buClr>
                  <a:srgbClr val="F9BD45"/>
                </a:buClr>
                <a:buSzPct val="150000"/>
              </a:pPr>
              <a:r>
                <a:rPr lang="en" altLang="zh-CN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Shapes</a:t>
              </a:r>
              <a:r>
                <a:rPr lang="en-US" altLang="zh-CN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)</a:t>
              </a:r>
              <a:r>
                <a:rPr lang="en" altLang="zh-CN" sz="11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zh-CN" altLang="en-US" sz="1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7" name="Straight Connector 1"/>
          <p:cNvCxnSpPr/>
          <p:nvPr/>
        </p:nvCxnSpPr>
        <p:spPr>
          <a:xfrm>
            <a:off x="1166687" y="3367372"/>
            <a:ext cx="681479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ïṥḻïde"/>
          <p:cNvSpPr/>
          <p:nvPr/>
        </p:nvSpPr>
        <p:spPr>
          <a:xfrm>
            <a:off x="7147590" y="3305812"/>
            <a:ext cx="123122" cy="12312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574805" y="1410621"/>
            <a:ext cx="1268677" cy="1806894"/>
            <a:chOff x="6574805" y="1410621"/>
            <a:chExt cx="1268677" cy="1806894"/>
          </a:xfrm>
        </p:grpSpPr>
        <p:grpSp>
          <p:nvGrpSpPr>
            <p:cNvPr id="6" name="iṧľîḓê"/>
            <p:cNvGrpSpPr/>
            <p:nvPr/>
          </p:nvGrpSpPr>
          <p:grpSpPr>
            <a:xfrm>
              <a:off x="6574805" y="1410621"/>
              <a:ext cx="1268677" cy="1806894"/>
              <a:chOff x="1676975" y="1880828"/>
              <a:chExt cx="1691569" cy="2409192"/>
            </a:xfrm>
          </p:grpSpPr>
          <p:sp>
            <p:nvSpPr>
              <p:cNvPr id="31" name="íŝḷíḋé"/>
              <p:cNvSpPr/>
              <p:nvPr/>
            </p:nvSpPr>
            <p:spPr>
              <a:xfrm>
                <a:off x="1676975" y="1880828"/>
                <a:ext cx="1691569" cy="2281733"/>
              </a:xfrm>
              <a:prstGeom prst="roundRect">
                <a:avLst/>
              </a:prstGeom>
              <a:gradFill>
                <a:gsLst>
                  <a:gs pos="21000">
                    <a:srgbClr val="1A95B0"/>
                  </a:gs>
                  <a:gs pos="100000">
                    <a:srgbClr val="895FAF"/>
                  </a:gs>
                </a:gsLst>
                <a:lin ang="7800000" scaled="0"/>
              </a:gradFill>
              <a:ln>
                <a:noFill/>
              </a:ln>
            </p:spPr>
            <p:txBody>
              <a:bodyPr wrap="square" tIns="108000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8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2" name="ïṩļiḋê"/>
              <p:cNvSpPr/>
              <p:nvPr/>
            </p:nvSpPr>
            <p:spPr>
              <a:xfrm rot="10800000">
                <a:off x="2397677" y="4113262"/>
                <a:ext cx="250164" cy="176758"/>
              </a:xfrm>
              <a:prstGeom prst="triangle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9" name="íṥliḓé"/>
            <p:cNvSpPr txBox="1"/>
            <p:nvPr/>
          </p:nvSpPr>
          <p:spPr>
            <a:xfrm>
              <a:off x="6735936" y="2150853"/>
              <a:ext cx="946413" cy="230833"/>
            </a:xfrm>
            <a:prstGeom prst="rect">
              <a:avLst/>
            </a:prstGeom>
          </p:spPr>
          <p:txBody>
            <a:bodyPr wrap="none" anchor="ctr" anchorCtr="1">
              <a:normAutofit fontScale="77500" lnSpcReduction="20000"/>
            </a:bodyPr>
            <a:lstStyle/>
            <a:p>
              <a:pPr algn="ctr">
                <a:buClr>
                  <a:srgbClr val="F9BD45"/>
                </a:buClr>
                <a:buSzPct val="150000"/>
              </a:pPr>
              <a:r>
                <a:rPr lang="zh-CN" altLang="en-US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恢复 </a:t>
              </a:r>
              <a:r>
                <a:rPr lang="en" altLang="zh-CN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canvas </a:t>
              </a:r>
              <a:r>
                <a:rPr lang="zh-CN" altLang="en-US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状态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483763" y="3553083"/>
            <a:ext cx="1450758" cy="830831"/>
            <a:chOff x="6483763" y="3553083"/>
            <a:chExt cx="1450758" cy="830831"/>
          </a:xfrm>
        </p:grpSpPr>
        <p:sp>
          <p:nvSpPr>
            <p:cNvPr id="8" name="îṧḷïḍe"/>
            <p:cNvSpPr txBox="1">
              <a:spLocks/>
            </p:cNvSpPr>
            <p:nvPr/>
          </p:nvSpPr>
          <p:spPr bwMode="auto">
            <a:xfrm>
              <a:off x="7109364" y="3553083"/>
              <a:ext cx="199574" cy="230833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92500" lnSpcReduction="20000"/>
            </a:bodyPr>
            <a:lstStyle/>
            <a:p>
              <a:pPr marL="0" indent="0" algn="ctr">
                <a:defRPr/>
              </a:pPr>
              <a:r>
                <a:rPr lang="en-US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12" name="íS1îḍê"/>
            <p:cNvSpPr txBox="1">
              <a:spLocks/>
            </p:cNvSpPr>
            <p:nvPr/>
          </p:nvSpPr>
          <p:spPr bwMode="auto">
            <a:xfrm>
              <a:off x="6483763" y="3867888"/>
              <a:ext cx="1450758" cy="516026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 lnSpcReduction="10000"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如果已经保存了 </a:t>
              </a:r>
              <a:r>
                <a:rPr lang="en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canvas 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的状态，可以先恢复它，然后重绘下一帧</a:t>
              </a:r>
            </a:p>
          </p:txBody>
        </p:sp>
      </p:grpSp>
      <p:sp>
        <p:nvSpPr>
          <p:cNvPr id="15" name="ïṡ1ïḍé"/>
          <p:cNvSpPr/>
          <p:nvPr/>
        </p:nvSpPr>
        <p:spPr>
          <a:xfrm>
            <a:off x="5375229" y="3305812"/>
            <a:ext cx="123122" cy="12312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754195" y="3553083"/>
            <a:ext cx="1450758" cy="1432710"/>
            <a:chOff x="4754195" y="3553083"/>
            <a:chExt cx="1450758" cy="1432710"/>
          </a:xfrm>
        </p:grpSpPr>
        <p:sp>
          <p:nvSpPr>
            <p:cNvPr id="13" name="îS1íďe"/>
            <p:cNvSpPr txBox="1">
              <a:spLocks/>
            </p:cNvSpPr>
            <p:nvPr/>
          </p:nvSpPr>
          <p:spPr bwMode="auto">
            <a:xfrm>
              <a:off x="5333997" y="3553083"/>
              <a:ext cx="205585" cy="230833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92500" lnSpcReduction="20000"/>
            </a:bodyPr>
            <a:lstStyle/>
            <a:p>
              <a:pPr marL="0" indent="0" algn="ctr">
                <a:defRPr/>
              </a:pPr>
              <a:r>
                <a:rPr lang="en-US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17" name="îṥlîḍè"/>
            <p:cNvSpPr txBox="1">
              <a:spLocks/>
            </p:cNvSpPr>
            <p:nvPr/>
          </p:nvSpPr>
          <p:spPr bwMode="auto">
            <a:xfrm>
              <a:off x="4754195" y="3893704"/>
              <a:ext cx="1450758" cy="1092089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 fontScale="92500"/>
            </a:bodyPr>
            <a:lstStyle/>
            <a:p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</a:rPr>
                <a:t>ctx.beginPath();</a:t>
              </a:r>
            </a:p>
            <a:p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</a:rPr>
                <a:t>ctx.moveTo(v1.x, v1.y);</a:t>
              </a:r>
            </a:p>
            <a:p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</a:rPr>
                <a:t>ctx.bezierCurveTo(v3.x, v3.y, v4.x, v4.y, v2.x, v2.y);</a:t>
              </a:r>
            </a:p>
            <a:p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</a:rPr>
                <a:t>ctx.stroke();</a:t>
              </a:r>
            </a:p>
            <a:p>
              <a:pPr algn="ctr">
                <a:lnSpc>
                  <a:spcPct val="120000"/>
                </a:lnSpc>
                <a:defRPr/>
              </a:pP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0" name="ïṥļïḋe"/>
          <p:cNvSpPr/>
          <p:nvPr/>
        </p:nvSpPr>
        <p:spPr>
          <a:xfrm>
            <a:off x="3602869" y="3305812"/>
            <a:ext cx="123122" cy="1231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3030089" y="1410621"/>
            <a:ext cx="1268677" cy="1806894"/>
            <a:chOff x="3030089" y="1410621"/>
            <a:chExt cx="1268677" cy="1806894"/>
          </a:xfrm>
        </p:grpSpPr>
        <p:grpSp>
          <p:nvGrpSpPr>
            <p:cNvPr id="4" name="išḻîḋe"/>
            <p:cNvGrpSpPr/>
            <p:nvPr/>
          </p:nvGrpSpPr>
          <p:grpSpPr>
            <a:xfrm>
              <a:off x="3030089" y="1410621"/>
              <a:ext cx="1268677" cy="1806894"/>
              <a:chOff x="1676975" y="1880828"/>
              <a:chExt cx="1691569" cy="2409192"/>
            </a:xfrm>
          </p:grpSpPr>
          <p:sp>
            <p:nvSpPr>
              <p:cNvPr id="35" name="íşliďe"/>
              <p:cNvSpPr/>
              <p:nvPr/>
            </p:nvSpPr>
            <p:spPr>
              <a:xfrm>
                <a:off x="1676975" y="1880828"/>
                <a:ext cx="1691569" cy="2281733"/>
              </a:xfrm>
              <a:prstGeom prst="roundRect">
                <a:avLst/>
              </a:prstGeom>
              <a:gradFill>
                <a:gsLst>
                  <a:gs pos="21000">
                    <a:srgbClr val="1A95B0"/>
                  </a:gs>
                  <a:gs pos="100000">
                    <a:srgbClr val="895FAF"/>
                  </a:gs>
                </a:gsLst>
                <a:lin ang="7800000" scaled="0"/>
              </a:gradFill>
              <a:ln>
                <a:noFill/>
              </a:ln>
            </p:spPr>
            <p:txBody>
              <a:bodyPr wrap="square" tIns="108000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8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6" name="íślíḍè"/>
              <p:cNvSpPr/>
              <p:nvPr/>
            </p:nvSpPr>
            <p:spPr>
              <a:xfrm rot="10800000">
                <a:off x="2397677" y="4113262"/>
                <a:ext cx="250164" cy="176758"/>
              </a:xfrm>
              <a:prstGeom prst="triangl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9" name="îṣļïḓê"/>
            <p:cNvSpPr txBox="1"/>
            <p:nvPr/>
          </p:nvSpPr>
          <p:spPr>
            <a:xfrm>
              <a:off x="3191220" y="2150854"/>
              <a:ext cx="946413" cy="230833"/>
            </a:xfrm>
            <a:prstGeom prst="rect">
              <a:avLst/>
            </a:prstGeom>
          </p:spPr>
          <p:txBody>
            <a:bodyPr wrap="none" anchor="ctr" anchorCtr="1">
              <a:normAutofit fontScale="77500" lnSpcReduction="20000"/>
            </a:bodyPr>
            <a:lstStyle/>
            <a:p>
              <a:pPr algn="ctr">
                <a:buClr>
                  <a:srgbClr val="F9BD45"/>
                </a:buClr>
                <a:buSzPct val="150000"/>
              </a:pPr>
              <a:r>
                <a:rPr lang="zh-CN" altLang="en-US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保存 </a:t>
              </a:r>
              <a:r>
                <a:rPr lang="en" altLang="zh-CN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canvas </a:t>
              </a:r>
              <a:r>
                <a:rPr lang="zh-CN" altLang="en-US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状态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939049" y="3553083"/>
            <a:ext cx="1450758" cy="746858"/>
            <a:chOff x="2939049" y="3553083"/>
            <a:chExt cx="1450758" cy="746858"/>
          </a:xfrm>
        </p:grpSpPr>
        <p:sp>
          <p:nvSpPr>
            <p:cNvPr id="18" name="ïŝ1íḍé"/>
            <p:cNvSpPr txBox="1">
              <a:spLocks/>
            </p:cNvSpPr>
            <p:nvPr/>
          </p:nvSpPr>
          <p:spPr bwMode="auto">
            <a:xfrm>
              <a:off x="3564641" y="3553083"/>
              <a:ext cx="199574" cy="230833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92500" lnSpcReduction="20000"/>
            </a:bodyPr>
            <a:lstStyle/>
            <a:p>
              <a:pPr marL="0" indent="0" algn="ctr">
                <a:defRPr/>
              </a:pPr>
              <a:r>
                <a:rPr lang="en-US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22" name="î$ḻîḑè"/>
            <p:cNvSpPr txBox="1">
              <a:spLocks/>
            </p:cNvSpPr>
            <p:nvPr/>
          </p:nvSpPr>
          <p:spPr bwMode="auto">
            <a:xfrm>
              <a:off x="2939049" y="3783915"/>
              <a:ext cx="1450758" cy="516026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ctx.save()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5" name="ïşľiḍe"/>
          <p:cNvSpPr/>
          <p:nvPr/>
        </p:nvSpPr>
        <p:spPr>
          <a:xfrm>
            <a:off x="1830508" y="3305812"/>
            <a:ext cx="123122" cy="1231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257731" y="1410621"/>
            <a:ext cx="1268677" cy="1806894"/>
            <a:chOff x="1257731" y="1410621"/>
            <a:chExt cx="1268677" cy="1806894"/>
          </a:xfrm>
        </p:grpSpPr>
        <p:grpSp>
          <p:nvGrpSpPr>
            <p:cNvPr id="24" name="îṥḻïḑè"/>
            <p:cNvGrpSpPr/>
            <p:nvPr/>
          </p:nvGrpSpPr>
          <p:grpSpPr>
            <a:xfrm>
              <a:off x="1257731" y="1410621"/>
              <a:ext cx="1268677" cy="1806894"/>
              <a:chOff x="1676975" y="1880828"/>
              <a:chExt cx="1691569" cy="2409192"/>
            </a:xfrm>
          </p:grpSpPr>
          <p:sp>
            <p:nvSpPr>
              <p:cNvPr id="29" name="iṣḻíḍê"/>
              <p:cNvSpPr/>
              <p:nvPr/>
            </p:nvSpPr>
            <p:spPr>
              <a:xfrm>
                <a:off x="1676975" y="1880828"/>
                <a:ext cx="1691569" cy="2281735"/>
              </a:xfrm>
              <a:prstGeom prst="roundRect">
                <a:avLst/>
              </a:prstGeom>
              <a:gradFill>
                <a:gsLst>
                  <a:gs pos="21000">
                    <a:srgbClr val="1A95B0"/>
                  </a:gs>
                  <a:gs pos="100000">
                    <a:srgbClr val="895FAF"/>
                  </a:gs>
                </a:gsLst>
                <a:lin ang="7800000" scaled="0"/>
              </a:gradFill>
              <a:ln>
                <a:noFill/>
              </a:ln>
            </p:spPr>
            <p:txBody>
              <a:bodyPr wrap="square" tIns="108000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8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0" name="iṧlîḍè"/>
              <p:cNvSpPr/>
              <p:nvPr/>
            </p:nvSpPr>
            <p:spPr>
              <a:xfrm rot="10800000">
                <a:off x="2397677" y="4113262"/>
                <a:ext cx="250164" cy="176758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27" name="îş1idê"/>
            <p:cNvSpPr txBox="1"/>
            <p:nvPr/>
          </p:nvSpPr>
          <p:spPr>
            <a:xfrm>
              <a:off x="1418858" y="2150854"/>
              <a:ext cx="946413" cy="230833"/>
            </a:xfrm>
            <a:prstGeom prst="rect">
              <a:avLst/>
            </a:prstGeom>
          </p:spPr>
          <p:txBody>
            <a:bodyPr wrap="none" anchor="ctr" anchorCtr="1">
              <a:normAutofit fontScale="77500" lnSpcReduction="20000"/>
            </a:bodyPr>
            <a:lstStyle/>
            <a:p>
              <a:pPr algn="ctr">
                <a:buClr>
                  <a:srgbClr val="F9BD45"/>
                </a:buClr>
                <a:buSzPct val="150000"/>
              </a:pPr>
              <a:r>
                <a:rPr lang="zh-CN" altLang="en-US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清空 </a:t>
              </a:r>
              <a:r>
                <a:rPr lang="en" altLang="zh-CN" sz="14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canvas</a:t>
              </a:r>
              <a:endParaRPr lang="zh-CN" altLang="en-US" sz="14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914516" y="3553083"/>
            <a:ext cx="2024533" cy="1034883"/>
            <a:chOff x="914516" y="3553083"/>
            <a:chExt cx="2024533" cy="1034883"/>
          </a:xfrm>
        </p:grpSpPr>
        <p:sp>
          <p:nvSpPr>
            <p:cNvPr id="23" name="ïŝḻîḑè"/>
            <p:cNvSpPr txBox="1">
              <a:spLocks/>
            </p:cNvSpPr>
            <p:nvPr/>
          </p:nvSpPr>
          <p:spPr bwMode="auto">
            <a:xfrm>
              <a:off x="1803700" y="3553083"/>
              <a:ext cx="176731" cy="230833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92500" lnSpcReduction="20000"/>
            </a:bodyPr>
            <a:lstStyle/>
            <a:p>
              <a:pPr marL="0" indent="0" algn="ctr">
                <a:defRPr/>
              </a:pPr>
              <a:r>
                <a:rPr lang="en-US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28" name="ï$1iḑé"/>
            <p:cNvSpPr txBox="1">
              <a:spLocks/>
            </p:cNvSpPr>
            <p:nvPr/>
          </p:nvSpPr>
          <p:spPr bwMode="auto">
            <a:xfrm>
              <a:off x="914516" y="3783915"/>
              <a:ext cx="2024533" cy="804051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en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ctx.clear(0,0,canvas.width,canvas.height)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7" name="文本框 30"/>
          <p:cNvSpPr txBox="1"/>
          <p:nvPr/>
        </p:nvSpPr>
        <p:spPr>
          <a:xfrm>
            <a:off x="-180528" y="123478"/>
            <a:ext cx="2578345" cy="428531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/>
          </a:bodyPr>
          <a:lstStyle/>
          <a:p>
            <a:pPr algn="ctr" defTabSz="914378"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Canvas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1039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20" grpId="0" animBg="1"/>
      <p:bldP spid="2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9bf32b21c57e606988ab10ec694d2e32676a8b"/>
  <p:tag name="ISPRING_PRESENTATION_TITLE" val="PowerPoint 演示文稿"/>
  <p:tag name="ISPRING_SCORM_RATE_SLIDES" val="0"/>
  <p:tag name="ISPRING_SCORM_RATE_QUIZZES" val="0"/>
  <p:tag name="ISPRING_SCORM_PASSING_SCORE" val="0.000000"/>
  <p:tag name="ISPRING_ULTRA_SCORM_COURSE_ID" val="672448E5-2148-4B17-927B-01021E560D1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G:\第十四批\602680"/>
  <p:tag name="ISPRING_FIRST_PUBLISH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第一PPT，www.1ppt.com">
  <a:themeElements>
    <a:clrScheme name="自定义 2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3D84B0"/>
      </a:accent1>
      <a:accent2>
        <a:srgbClr val="3D84B0"/>
      </a:accent2>
      <a:accent3>
        <a:srgbClr val="3D84B0"/>
      </a:accent3>
      <a:accent4>
        <a:srgbClr val="3D84B0"/>
      </a:accent4>
      <a:accent5>
        <a:srgbClr val="3D84B0"/>
      </a:accent5>
      <a:accent6>
        <a:srgbClr val="3D84B0"/>
      </a:accent6>
      <a:hlink>
        <a:srgbClr val="D48E90"/>
      </a:hlink>
      <a:folHlink>
        <a:srgbClr val="6CAECE"/>
      </a:folHlink>
    </a:clrScheme>
    <a:fontScheme name="4232vif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1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2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2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ppt/theme/themeOverride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3D84B0"/>
    </a:accent1>
    <a:accent2>
      <a:srgbClr val="3D84B0"/>
    </a:accent2>
    <a:accent3>
      <a:srgbClr val="3D84B0"/>
    </a:accent3>
    <a:accent4>
      <a:srgbClr val="3D84B0"/>
    </a:accent4>
    <a:accent5>
      <a:srgbClr val="3D84B0"/>
    </a:accent5>
    <a:accent6>
      <a:srgbClr val="3D84B0"/>
    </a:accent6>
    <a:hlink>
      <a:srgbClr val="D48E90"/>
    </a:hlink>
    <a:folHlink>
      <a:srgbClr val="6CAEC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14721</TotalTime>
  <Words>2539</Words>
  <Application>Microsoft Macintosh PowerPoint</Application>
  <PresentationFormat>全屏显示(16:9)</PresentationFormat>
  <Paragraphs>304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方正细谭黑简体</vt:lpstr>
      <vt:lpstr>微软雅黑</vt:lpstr>
      <vt:lpstr>印品黑体</vt:lpstr>
      <vt:lpstr>Arial</vt:lpstr>
      <vt:lpstr>Calibri</vt:lpstr>
      <vt:lpstr>Latha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第一PPT</dc:creator>
  <cp:keywords>www.1ppt.com</cp:keywords>
  <dc:description>www.1ppt.com</dc:description>
  <cp:lastModifiedBy>297996582@qq.com</cp:lastModifiedBy>
  <cp:revision>1202</cp:revision>
  <dcterms:created xsi:type="dcterms:W3CDTF">2015-04-24T01:01:13Z</dcterms:created>
  <dcterms:modified xsi:type="dcterms:W3CDTF">2020-11-27T06:18:33Z</dcterms:modified>
</cp:coreProperties>
</file>

<file path=docProps/thumbnail.jpeg>
</file>